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6" r:id="rId2"/>
    <p:sldId id="258" r:id="rId3"/>
    <p:sldId id="260" r:id="rId4"/>
    <p:sldId id="261" r:id="rId5"/>
    <p:sldId id="257" r:id="rId6"/>
    <p:sldId id="262" r:id="rId7"/>
    <p:sldId id="263" r:id="rId8"/>
    <p:sldId id="264" r:id="rId9"/>
    <p:sldId id="265" r:id="rId10"/>
    <p:sldId id="266" r:id="rId11"/>
    <p:sldId id="267" r:id="rId12"/>
    <p:sldId id="268" r:id="rId13"/>
    <p:sldId id="269" r:id="rId14"/>
    <p:sldId id="271"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11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2D8750FF-A70C-4A85-AAF3-3BC8ABE4A9A5}" type="datetimeFigureOut">
              <a:rPr lang="en-US" smtClean="0"/>
              <a:t>6/6/2015</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98B298D-5D8E-4C2F-A79D-CE19BE2B3D8C}" type="slidenum">
              <a:rPr lang="en-US" smtClean="0"/>
              <a:t>‹#›</a:t>
            </a:fld>
            <a:endParaRPr lang="en-US"/>
          </a:p>
        </p:txBody>
      </p:sp>
    </p:spTree>
    <p:extLst>
      <p:ext uri="{BB962C8B-B14F-4D97-AF65-F5344CB8AC3E}">
        <p14:creationId xmlns:p14="http://schemas.microsoft.com/office/powerpoint/2010/main" val="18609094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0094D7-4C63-41B4-BE7B-7935903BDCE4}"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1401736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094D7-4C63-41B4-BE7B-7935903BDCE4}"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33732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094D7-4C63-41B4-BE7B-7935903BDCE4}"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44850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094D7-4C63-41B4-BE7B-7935903BDCE4}"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226454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094D7-4C63-41B4-BE7B-7935903BDCE4}"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225027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094D7-4C63-41B4-BE7B-7935903BDCE4}" type="datetimeFigureOut">
              <a:rPr lang="en-US" smtClean="0"/>
              <a:t>6/6/2015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189230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0094D7-4C63-41B4-BE7B-7935903BDCE4}" type="datetimeFigureOut">
              <a:rPr lang="en-US" smtClean="0"/>
              <a:t>6/6/2015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35955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094D7-4C63-41B4-BE7B-7935903BDCE4}" type="datetimeFigureOut">
              <a:rPr lang="en-US" smtClean="0"/>
              <a:t>6/6/2015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206731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094D7-4C63-41B4-BE7B-7935903BDCE4}" type="datetimeFigureOut">
              <a:rPr lang="en-US" smtClean="0"/>
              <a:t>6/6/2015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1980257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094D7-4C63-41B4-BE7B-7935903BDCE4}" type="datetimeFigureOut">
              <a:rPr lang="en-US" smtClean="0"/>
              <a:t>6/6/2015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278660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094D7-4C63-41B4-BE7B-7935903BDCE4}" type="datetimeFigureOut">
              <a:rPr lang="en-US" smtClean="0"/>
              <a:t>6/6/2015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95407-48E7-4B73-9E6F-5CB900B4F505}" type="slidenum">
              <a:rPr lang="en-US" smtClean="0"/>
              <a:t>‹#›</a:t>
            </a:fld>
            <a:endParaRPr lang="en-US"/>
          </a:p>
        </p:txBody>
      </p:sp>
    </p:spTree>
    <p:extLst>
      <p:ext uri="{BB962C8B-B14F-4D97-AF65-F5344CB8AC3E}">
        <p14:creationId xmlns:p14="http://schemas.microsoft.com/office/powerpoint/2010/main" val="2833174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094D7-4C63-41B4-BE7B-7935903BDCE4}" type="datetimeFigureOut">
              <a:rPr lang="en-US" smtClean="0"/>
              <a:t>6/6/2015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95407-48E7-4B73-9E6F-5CB900B4F505}" type="slidenum">
              <a:rPr lang="en-US" smtClean="0"/>
              <a:t>‹#›</a:t>
            </a:fld>
            <a:endParaRPr lang="en-US"/>
          </a:p>
        </p:txBody>
      </p:sp>
    </p:spTree>
    <p:extLst>
      <p:ext uri="{BB962C8B-B14F-4D97-AF65-F5344CB8AC3E}">
        <p14:creationId xmlns:p14="http://schemas.microsoft.com/office/powerpoint/2010/main" val="83180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jpe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2.bp.blogspot.com/-vytK2coAup4/U6gRRVMykdI/AAAAAAAAF0U/3qZKO9hRURU/s1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
            <a:ext cx="9134764" cy="68510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304800"/>
            <a:ext cx="2712961"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9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2000" fill="hold"/>
                                        <p:tgtEl>
                                          <p:spTgt spid="1027"/>
                                        </p:tgtEl>
                                        <p:attrNameLst>
                                          <p:attrName>ppt_w</p:attrName>
                                        </p:attrNameLst>
                                      </p:cBhvr>
                                      <p:tavLst>
                                        <p:tav tm="0">
                                          <p:val>
                                            <p:fltVal val="0"/>
                                          </p:val>
                                        </p:tav>
                                        <p:tav tm="100000">
                                          <p:val>
                                            <p:strVal val="#ppt_w"/>
                                          </p:val>
                                        </p:tav>
                                      </p:tavLst>
                                    </p:anim>
                                    <p:anim calcmode="lin" valueType="num">
                                      <p:cBhvr>
                                        <p:cTn id="13" dur="2000" fill="hold"/>
                                        <p:tgtEl>
                                          <p:spTgt spid="1027"/>
                                        </p:tgtEl>
                                        <p:attrNameLst>
                                          <p:attrName>ppt_h</p:attrName>
                                        </p:attrNameLst>
                                      </p:cBhvr>
                                      <p:tavLst>
                                        <p:tav tm="0">
                                          <p:val>
                                            <p:fltVal val="0"/>
                                          </p:val>
                                        </p:tav>
                                        <p:tav tm="100000">
                                          <p:val>
                                            <p:strVal val="#ppt_h"/>
                                          </p:val>
                                        </p:tav>
                                      </p:tavLst>
                                    </p:anim>
                                    <p:animEffect transition="in" filter="fade">
                                      <p:cBhvr>
                                        <p:cTn id="14"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433921" y="1752600"/>
            <a:ext cx="8303876" cy="3046988"/>
          </a:xfrm>
          <a:prstGeom prst="rect">
            <a:avLst/>
          </a:prstGeom>
          <a:noFill/>
        </p:spPr>
        <p:txBody>
          <a:bodyPr wrap="none" lIns="91440" tIns="45720" rIns="91440" bIns="45720">
            <a:spAutoFit/>
          </a:bodyPr>
          <a:lstStyle/>
          <a:p>
            <a:pPr algn="ctr"/>
            <a:r>
              <a:rPr lang="en-US" sz="9600" b="1" i="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“Already” vs.</a:t>
            </a:r>
          </a:p>
          <a:p>
            <a:pPr algn="ctr"/>
            <a:r>
              <a:rPr lang="en-US" sz="9600" b="1" i="1"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“Not Yet”</a:t>
            </a:r>
            <a:endParaRPr lang="en-US" sz="9600" b="1" i="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endParaRPr>
          </a:p>
        </p:txBody>
      </p:sp>
    </p:spTree>
    <p:extLst>
      <p:ext uri="{BB962C8B-B14F-4D97-AF65-F5344CB8AC3E}">
        <p14:creationId xmlns:p14="http://schemas.microsoft.com/office/powerpoint/2010/main" val="2672227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197346"/>
            <a:ext cx="8610600" cy="5816977"/>
          </a:xfrm>
          <a:prstGeom prst="rect">
            <a:avLst/>
          </a:prstGeom>
        </p:spPr>
        <p:txBody>
          <a:bodyPr wrap="square">
            <a:spAutoFit/>
          </a:bodyPr>
          <a:lstStyle/>
          <a:p>
            <a:pPr algn="ctr"/>
            <a:r>
              <a:rPr lang="en-US" b="1" u="sng" dirty="0" smtClean="0">
                <a:solidFill>
                  <a:srgbClr val="FFFF00"/>
                </a:solidFill>
                <a:effectLst>
                  <a:outerShdw blurRad="38100" dist="38100" dir="2700000" algn="tl">
                    <a:srgbClr val="000000">
                      <a:alpha val="43137"/>
                    </a:srgbClr>
                  </a:outerShdw>
                </a:effectLst>
                <a:latin typeface="Century Schoolbook" panose="02040604050505020304" pitchFamily="18" charset="0"/>
              </a:rPr>
              <a:t>Romans 8:18-25 (ESV)</a:t>
            </a:r>
          </a:p>
          <a:p>
            <a:endParaRPr lang="en-US" dirty="0" smtClean="0"/>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22</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For we know that the whole creation has been groaning together in the pains of childbirth until now.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23</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And not only the creation, but we ourselves, who have the </a:t>
            </a:r>
            <a:r>
              <a:rPr lang="en-US" sz="2800" b="1" i="1" dirty="0" err="1"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firstfruits</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 of the Spirit, groan inwardly as we wait eagerly for adoption as sons, the redemption of our bodies. </a:t>
            </a:r>
          </a:p>
          <a:p>
            <a:pPr algn="ctr"/>
            <a:r>
              <a:rPr lang="en-US" sz="2800" b="1" i="1" u="sng"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24</a:t>
            </a:r>
            <a:r>
              <a:rPr lang="en-US" sz="2800" b="1" i="1" u="sng"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in this hope we WERE saved</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Now hope that is seen is not hope. For who hopes for what he sees?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25</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But if we hope for what we do not see, we wait for it with patience.</a:t>
            </a:r>
            <a:endParaRPr lang="en-US" sz="2800" b="1" i="1" dirty="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30769752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433921" y="1752600"/>
            <a:ext cx="8303876" cy="3046988"/>
          </a:xfrm>
          <a:prstGeom prst="rect">
            <a:avLst/>
          </a:prstGeom>
          <a:noFill/>
        </p:spPr>
        <p:txBody>
          <a:bodyPr wrap="none" lIns="91440" tIns="45720" rIns="91440" bIns="45720">
            <a:spAutoFit/>
          </a:bodyPr>
          <a:lstStyle/>
          <a:p>
            <a:pPr algn="ctr"/>
            <a:r>
              <a:rPr lang="en-US" sz="9600" b="1" i="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“Already” vs.</a:t>
            </a:r>
          </a:p>
          <a:p>
            <a:pPr algn="ctr"/>
            <a:r>
              <a:rPr lang="en-US" sz="9600" b="1" i="1"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“Not Yet”</a:t>
            </a:r>
            <a:endParaRPr lang="en-US" sz="9600" b="1" i="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endParaRPr>
          </a:p>
        </p:txBody>
      </p:sp>
    </p:spTree>
    <p:extLst>
      <p:ext uri="{BB962C8B-B14F-4D97-AF65-F5344CB8AC3E}">
        <p14:creationId xmlns:p14="http://schemas.microsoft.com/office/powerpoint/2010/main" val="3488593572"/>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54"/>
            <a:ext cx="9147674" cy="6855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00213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434"/>
        </a:solidFill>
        <a:effectLst/>
      </p:bgPr>
    </p:bg>
    <p:spTree>
      <p:nvGrpSpPr>
        <p:cNvPr id="1" name=""/>
        <p:cNvGrpSpPr/>
        <p:nvPr/>
      </p:nvGrpSpPr>
      <p:grpSpPr>
        <a:xfrm>
          <a:off x="0" y="0"/>
          <a:ext cx="0" cy="0"/>
          <a:chOff x="0" y="0"/>
          <a:chExt cx="0" cy="0"/>
        </a:xfrm>
      </p:grpSpPr>
      <p:sp>
        <p:nvSpPr>
          <p:cNvPr id="2" name="Rectangle 1"/>
          <p:cNvSpPr/>
          <p:nvPr/>
        </p:nvSpPr>
        <p:spPr>
          <a:xfrm>
            <a:off x="304800" y="990600"/>
            <a:ext cx="8610600" cy="4524315"/>
          </a:xfrm>
          <a:prstGeom prst="rect">
            <a:avLst/>
          </a:prstGeom>
        </p:spPr>
        <p:txBody>
          <a:bodyPr wrap="square">
            <a:spAutoFit/>
          </a:bodyPr>
          <a:lstStyle/>
          <a:p>
            <a:pPr algn="ctr"/>
            <a:r>
              <a:rPr lang="en-US" sz="4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“Hope that is seen is not hope.  For who hopes for what he sees?  </a:t>
            </a:r>
          </a:p>
          <a:p>
            <a:pPr algn="ctr"/>
            <a:r>
              <a:rPr lang="en-US" sz="4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But, if we hope for what we do not see, we wait for it with patience”.</a:t>
            </a:r>
          </a:p>
        </p:txBody>
      </p:sp>
    </p:spTree>
    <p:extLst>
      <p:ext uri="{BB962C8B-B14F-4D97-AF65-F5344CB8AC3E}">
        <p14:creationId xmlns:p14="http://schemas.microsoft.com/office/powerpoint/2010/main" val="98724584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37855" y="4038600"/>
            <a:ext cx="5715000" cy="2308324"/>
          </a:xfrm>
          <a:prstGeom prst="rect">
            <a:avLst/>
          </a:prstGeom>
          <a:solidFill>
            <a:srgbClr val="92D050"/>
          </a:solidFill>
        </p:spPr>
        <p:txBody>
          <a:bodyPr wrap="square" rtlCol="0">
            <a:spAutoFit/>
          </a:bodyPr>
          <a:lstStyle/>
          <a:p>
            <a:pPr marL="342900" indent="-342900" algn="ctr">
              <a:buAutoNum type="arabicParenR"/>
            </a:pPr>
            <a:r>
              <a:rPr lang="en-US" sz="7200" dirty="0" smtClean="0">
                <a:latin typeface="Century Schoolbook" panose="02040604050505020304" pitchFamily="18" charset="0"/>
              </a:rPr>
              <a:t>Futurity </a:t>
            </a:r>
          </a:p>
          <a:p>
            <a:pPr marL="342900" indent="-342900" algn="ctr">
              <a:buAutoNum type="arabicParenR"/>
            </a:pPr>
            <a:r>
              <a:rPr lang="en-US" sz="7200" dirty="0" smtClean="0">
                <a:latin typeface="Century Schoolbook" panose="02040604050505020304" pitchFamily="18" charset="0"/>
              </a:rPr>
              <a:t>Certainty </a:t>
            </a:r>
            <a:endParaRPr lang="en-US" sz="7200" dirty="0">
              <a:latin typeface="Century Schoolbook" panose="02040604050505020304" pitchFamily="18" charset="0"/>
            </a:endParaRPr>
          </a:p>
        </p:txBody>
      </p:sp>
    </p:spTree>
    <p:extLst>
      <p:ext uri="{BB962C8B-B14F-4D97-AF65-F5344CB8AC3E}">
        <p14:creationId xmlns:p14="http://schemas.microsoft.com/office/powerpoint/2010/main" val="409984103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197346"/>
            <a:ext cx="8610600" cy="5386090"/>
          </a:xfrm>
          <a:prstGeom prst="rect">
            <a:avLst/>
          </a:prstGeom>
        </p:spPr>
        <p:txBody>
          <a:bodyPr wrap="square">
            <a:spAutoFit/>
          </a:bodyPr>
          <a:lstStyle/>
          <a:p>
            <a:pPr algn="ctr"/>
            <a:r>
              <a:rPr lang="en-US" b="1" u="sng" dirty="0" smtClean="0">
                <a:solidFill>
                  <a:srgbClr val="FFFF00"/>
                </a:solidFill>
                <a:effectLst>
                  <a:outerShdw blurRad="38100" dist="38100" dir="2700000" algn="tl">
                    <a:srgbClr val="000000">
                      <a:alpha val="43137"/>
                    </a:srgbClr>
                  </a:outerShdw>
                </a:effectLst>
                <a:latin typeface="Century Schoolbook" panose="02040604050505020304" pitchFamily="18" charset="0"/>
              </a:rPr>
              <a:t>Romans 8:18-25 (ESV)</a:t>
            </a:r>
          </a:p>
          <a:p>
            <a:pPr algn="ctr"/>
            <a:endParaRPr lang="en-US" b="1" u="sng" dirty="0" smtClean="0">
              <a:latin typeface="Century Schoolbook" panose="02040604050505020304" pitchFamily="18" charset="0"/>
            </a:endParaRP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18</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For I consider that the sufferings of this present time are not worth comparing with the glory that is to be revealed to us.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19</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the creation </a:t>
            </a:r>
            <a:r>
              <a:rPr lang="en-US" sz="2800" b="1" i="1" u="sng" dirty="0" smtClean="0">
                <a:solidFill>
                  <a:schemeClr val="bg1"/>
                </a:solidFill>
                <a:effectLst>
                  <a:outerShdw blurRad="38100" dist="38100" dir="2700000" algn="tl">
                    <a:srgbClr val="000000">
                      <a:alpha val="43137"/>
                    </a:srgbClr>
                  </a:outerShdw>
                </a:effectLst>
                <a:latin typeface="Century Schoolbook" panose="02040604050505020304" pitchFamily="18" charset="0"/>
              </a:rPr>
              <a:t>waits with eager longing </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the revealing of the sons of God.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20</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For the creation was subjected to futility, not willingly, but because of him who subjected it, in hope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21</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that the creation itself will be set free from its bondage to corruption and obtain the freedom of the glory of the children of God. </a:t>
            </a:r>
            <a:endParaRPr lang="en-US" sz="2800" b="1" i="1" dirty="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33814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197346"/>
            <a:ext cx="8610600" cy="5816977"/>
          </a:xfrm>
          <a:prstGeom prst="rect">
            <a:avLst/>
          </a:prstGeom>
        </p:spPr>
        <p:txBody>
          <a:bodyPr wrap="square">
            <a:spAutoFit/>
          </a:bodyPr>
          <a:lstStyle/>
          <a:p>
            <a:pPr algn="ctr"/>
            <a:r>
              <a:rPr lang="en-US" b="1" u="sng" dirty="0" smtClean="0">
                <a:solidFill>
                  <a:srgbClr val="FFFF00"/>
                </a:solidFill>
                <a:effectLst>
                  <a:outerShdw blurRad="38100" dist="38100" dir="2700000" algn="tl">
                    <a:srgbClr val="000000">
                      <a:alpha val="43137"/>
                    </a:srgbClr>
                  </a:outerShdw>
                </a:effectLst>
                <a:latin typeface="Century Schoolbook" panose="02040604050505020304" pitchFamily="18" charset="0"/>
              </a:rPr>
              <a:t>Romans 8:18-25 (ESV)</a:t>
            </a:r>
          </a:p>
          <a:p>
            <a:endParaRPr lang="en-US" dirty="0" smtClean="0"/>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22</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For we know that the whole creation has been groaning together in the pains of childbirth until now.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23</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And not only the creation, but we ourselves, who have the </a:t>
            </a:r>
            <a:r>
              <a:rPr lang="en-US" sz="2800" b="1" i="1" dirty="0" err="1" smtClean="0">
                <a:solidFill>
                  <a:schemeClr val="bg1"/>
                </a:solidFill>
                <a:effectLst>
                  <a:outerShdw blurRad="38100" dist="38100" dir="2700000" algn="tl">
                    <a:srgbClr val="000000">
                      <a:alpha val="43137"/>
                    </a:srgbClr>
                  </a:outerShdw>
                </a:effectLst>
                <a:latin typeface="Century Schoolbook" panose="02040604050505020304" pitchFamily="18" charset="0"/>
              </a:rPr>
              <a:t>firstfruits</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of the Spirit, groan inwardly as</a:t>
            </a:r>
            <a:r>
              <a:rPr lang="en-US" sz="2800" b="1" i="1" u="sng" dirty="0" smtClean="0">
                <a:solidFill>
                  <a:schemeClr val="bg1"/>
                </a:solidFill>
                <a:effectLst>
                  <a:outerShdw blurRad="38100" dist="38100" dir="2700000" algn="tl">
                    <a:srgbClr val="000000">
                      <a:alpha val="43137"/>
                    </a:srgbClr>
                  </a:outerShdw>
                </a:effectLst>
                <a:latin typeface="Century Schoolbook" panose="02040604050505020304" pitchFamily="18" charset="0"/>
              </a:rPr>
              <a:t> we wait eagerly for adoption as sons,</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the redemption of our bodies.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24</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For in this hope we were saved. Now hope that is seen is not hope. For who hopes for what he sees?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25</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But if we hope for what we do not see, we wait for it with patience.</a:t>
            </a:r>
            <a:endParaRPr lang="en-US" sz="2800" b="1" i="1" dirty="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37785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37855" y="4038600"/>
            <a:ext cx="5715000" cy="2308324"/>
          </a:xfrm>
          <a:prstGeom prst="rect">
            <a:avLst/>
          </a:prstGeom>
          <a:solidFill>
            <a:srgbClr val="92D050"/>
          </a:solidFill>
        </p:spPr>
        <p:txBody>
          <a:bodyPr wrap="square" rtlCol="0">
            <a:spAutoFit/>
          </a:bodyPr>
          <a:lstStyle/>
          <a:p>
            <a:pPr algn="ctr"/>
            <a:r>
              <a:rPr lang="en-US" sz="7200" b="1" i="1" dirty="0" smtClean="0">
                <a:solidFill>
                  <a:schemeClr val="tx2">
                    <a:lumMod val="50000"/>
                  </a:schemeClr>
                </a:solidFill>
                <a:latin typeface="Century Schoolbook" panose="02040604050505020304" pitchFamily="18" charset="0"/>
              </a:rPr>
              <a:t>VIBRANT PATIENCE</a:t>
            </a:r>
            <a:endParaRPr lang="en-US" sz="7200" b="1" i="1" dirty="0">
              <a:solidFill>
                <a:schemeClr val="tx2">
                  <a:lumMod val="50000"/>
                </a:schemeClr>
              </a:solidFill>
              <a:latin typeface="Century Schoolbook" panose="02040604050505020304" pitchFamily="18" charset="0"/>
            </a:endParaRPr>
          </a:p>
        </p:txBody>
      </p:sp>
    </p:spTree>
    <p:extLst>
      <p:ext uri="{BB962C8B-B14F-4D97-AF65-F5344CB8AC3E}">
        <p14:creationId xmlns:p14="http://schemas.microsoft.com/office/powerpoint/2010/main" val="170212274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16"/>
          <a:stretch/>
        </p:blipFill>
        <p:spPr bwMode="auto">
          <a:xfrm>
            <a:off x="0" y="-36878"/>
            <a:ext cx="9144000" cy="689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600200"/>
            <a:ext cx="8305800" cy="2308324"/>
          </a:xfrm>
          <a:prstGeom prst="rect">
            <a:avLst/>
          </a:prstGeom>
          <a:noFill/>
        </p:spPr>
        <p:txBody>
          <a:bodyPr wrap="square" rtlCol="0">
            <a:spAutoFit/>
          </a:bodyPr>
          <a:lstStyle/>
          <a:p>
            <a:pPr algn="ctr"/>
            <a:r>
              <a:rPr lang="en-US" sz="3600" b="1" i="1" dirty="0" smtClean="0">
                <a:effectLst>
                  <a:outerShdw blurRad="38100" dist="38100" dir="2700000" algn="tl">
                    <a:srgbClr val="000000">
                      <a:alpha val="43137"/>
                    </a:srgbClr>
                  </a:outerShdw>
                </a:effectLst>
                <a:latin typeface="Century Schoolbook" panose="02040604050505020304" pitchFamily="18" charset="0"/>
              </a:rPr>
              <a:t>“ . . . the </a:t>
            </a:r>
            <a:r>
              <a:rPr lang="en-US" sz="3600" b="1" i="1" dirty="0" smtClean="0">
                <a:solidFill>
                  <a:srgbClr val="FF0000"/>
                </a:solidFill>
                <a:effectLst>
                  <a:outerShdw blurRad="38100" dist="38100" dir="2700000" algn="tl">
                    <a:srgbClr val="000000">
                      <a:alpha val="43137"/>
                    </a:srgbClr>
                  </a:outerShdw>
                </a:effectLst>
                <a:latin typeface="Century Schoolbook" panose="02040604050505020304" pitchFamily="18" charset="0"/>
              </a:rPr>
              <a:t>Christian Attitude </a:t>
            </a:r>
            <a:r>
              <a:rPr lang="en-US" sz="3600" b="1" i="1" dirty="0" smtClean="0">
                <a:effectLst>
                  <a:outerShdw blurRad="38100" dist="38100" dir="2700000" algn="tl">
                    <a:srgbClr val="000000">
                      <a:alpha val="43137"/>
                    </a:srgbClr>
                  </a:outerShdw>
                </a:effectLst>
                <a:latin typeface="Century Schoolbook" panose="02040604050505020304" pitchFamily="18" charset="0"/>
              </a:rPr>
              <a:t>must be determined NOT by the frustrations of the present, but by the </a:t>
            </a:r>
            <a:r>
              <a:rPr lang="en-US" sz="3600" b="1" i="1" dirty="0" smtClean="0">
                <a:solidFill>
                  <a:srgbClr val="FF0000"/>
                </a:solidFill>
                <a:effectLst>
                  <a:outerShdw blurRad="38100" dist="38100" dir="2700000" algn="tl">
                    <a:srgbClr val="000000">
                      <a:alpha val="43137"/>
                    </a:srgbClr>
                  </a:outerShdw>
                </a:effectLst>
                <a:latin typeface="Century Schoolbook" panose="02040604050505020304" pitchFamily="18" charset="0"/>
              </a:rPr>
              <a:t>hope</a:t>
            </a:r>
            <a:r>
              <a:rPr lang="en-US" sz="3600" b="1" i="1" dirty="0" smtClean="0">
                <a:effectLst>
                  <a:outerShdw blurRad="38100" dist="38100" dir="2700000" algn="tl">
                    <a:srgbClr val="000000">
                      <a:alpha val="43137"/>
                    </a:srgbClr>
                  </a:outerShdw>
                </a:effectLst>
                <a:latin typeface="Century Schoolbook" panose="02040604050505020304" pitchFamily="18" charset="0"/>
              </a:rPr>
              <a:t> of the future.”</a:t>
            </a:r>
            <a:endParaRPr lang="en-US" sz="3600" b="1" i="1" dirty="0">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22138833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19"/>
          <a:stretch/>
        </p:blipFill>
        <p:spPr bwMode="auto">
          <a:xfrm>
            <a:off x="0" y="228600"/>
            <a:ext cx="9120139"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00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2133600"/>
            <a:ext cx="231345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Schoolbook" panose="02040604050505020304" pitchFamily="18" charset="0"/>
              </a:rPr>
              <a:t>Eager</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Schoolbook" panose="02040604050505020304" pitchFamily="18" charset="0"/>
            </a:endParaRPr>
          </a:p>
        </p:txBody>
      </p:sp>
      <p:sp>
        <p:nvSpPr>
          <p:cNvPr id="6" name="Rectangle 5"/>
          <p:cNvSpPr/>
          <p:nvPr/>
        </p:nvSpPr>
        <p:spPr>
          <a:xfrm>
            <a:off x="5507040" y="2158847"/>
            <a:ext cx="285206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Schoolbook" panose="02040604050505020304" pitchFamily="18" charset="0"/>
              </a:rPr>
              <a:t>Patient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Schoolbook" panose="02040604050505020304" pitchFamily="18" charset="0"/>
            </a:endParaRPr>
          </a:p>
        </p:txBody>
      </p:sp>
      <p:sp>
        <p:nvSpPr>
          <p:cNvPr id="7" name="Rectangle 6"/>
          <p:cNvSpPr/>
          <p:nvPr/>
        </p:nvSpPr>
        <p:spPr>
          <a:xfrm>
            <a:off x="4101873" y="1752600"/>
            <a:ext cx="95410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Schoolbook" panose="02040604050505020304" pitchFamily="18" charset="0"/>
              </a:rPr>
              <a:t>vs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Schoolbook" panose="02040604050505020304" pitchFamily="18" charset="0"/>
            </a:endParaRPr>
          </a:p>
        </p:txBody>
      </p:sp>
      <p:sp>
        <p:nvSpPr>
          <p:cNvPr id="3" name="Rectangle 2"/>
          <p:cNvSpPr/>
          <p:nvPr/>
        </p:nvSpPr>
        <p:spPr>
          <a:xfrm>
            <a:off x="889454" y="829270"/>
            <a:ext cx="737894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“BALANCING ACT”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endParaRPr>
          </a:p>
        </p:txBody>
      </p:sp>
    </p:spTree>
    <p:extLst>
      <p:ext uri="{BB962C8B-B14F-4D97-AF65-F5344CB8AC3E}">
        <p14:creationId xmlns:p14="http://schemas.microsoft.com/office/powerpoint/2010/main" val="26409614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197346"/>
            <a:ext cx="8610600" cy="5816977"/>
          </a:xfrm>
          <a:prstGeom prst="rect">
            <a:avLst/>
          </a:prstGeom>
        </p:spPr>
        <p:txBody>
          <a:bodyPr wrap="square">
            <a:spAutoFit/>
          </a:bodyPr>
          <a:lstStyle/>
          <a:p>
            <a:pPr algn="ctr"/>
            <a:r>
              <a:rPr lang="en-US" b="1" u="sng" dirty="0" smtClean="0">
                <a:solidFill>
                  <a:srgbClr val="FFFF00"/>
                </a:solidFill>
                <a:effectLst>
                  <a:outerShdw blurRad="38100" dist="38100" dir="2700000" algn="tl">
                    <a:srgbClr val="000000">
                      <a:alpha val="43137"/>
                    </a:srgbClr>
                  </a:outerShdw>
                </a:effectLst>
                <a:latin typeface="Century Schoolbook" panose="02040604050505020304" pitchFamily="18" charset="0"/>
              </a:rPr>
              <a:t>Romans 8:18-25 (ESV)</a:t>
            </a:r>
          </a:p>
          <a:p>
            <a:endParaRPr lang="en-US" dirty="0" smtClean="0"/>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22</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For we know that the whole creation has been groaning together in the pains of childbirth until now. </a:t>
            </a:r>
          </a:p>
          <a:p>
            <a:pPr algn="ctr"/>
            <a:r>
              <a:rPr lang="en-US" sz="2800" b="1" i="1" baseline="30000"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23</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And not only the creation, but we ourselves, who have the </a:t>
            </a:r>
            <a:r>
              <a:rPr lang="en-US" sz="2800" b="1" i="1" dirty="0" err="1"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firstfruits</a:t>
            </a:r>
            <a:r>
              <a:rPr lang="en-US" sz="2800" b="1" i="1" dirty="0" smtClean="0">
                <a:solidFill>
                  <a:schemeClr val="bg1">
                    <a:lumMod val="65000"/>
                  </a:schemeClr>
                </a:solidFill>
                <a:effectLst>
                  <a:outerShdw blurRad="38100" dist="38100" dir="2700000" algn="tl">
                    <a:srgbClr val="000000">
                      <a:alpha val="43137"/>
                    </a:srgbClr>
                  </a:outerShdw>
                </a:effectLst>
                <a:latin typeface="Century Schoolbook" panose="02040604050505020304" pitchFamily="18" charset="0"/>
              </a:rPr>
              <a:t> of the Spirit, groan inwardly as we wait eagerly for adoption as sons, the redemption of our bodies.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24</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in this hope we were saved. Now hope that is seen is not hope. For who hopes for what he sees?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25</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But if we hope for what we do not see, we (eagerly) wait for it with patience.</a:t>
            </a:r>
            <a:endParaRPr lang="en-US" sz="2800" b="1" i="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37648615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98"/>
          <a:stretch/>
        </p:blipFill>
        <p:spPr bwMode="auto">
          <a:xfrm>
            <a:off x="0" y="17650"/>
            <a:ext cx="9144000" cy="689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9126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3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549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3855"/>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4976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338"/>
                                        </p:tgtEl>
                                      </p:cBhvr>
                                    </p:animEffect>
                                    <p:set>
                                      <p:cBhvr>
                                        <p:cTn id="7" dur="1" fill="hold">
                                          <p:stCondLst>
                                            <p:cond delay="1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9582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
            <a:ext cx="9123726" cy="685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274545"/>
      </p:ext>
    </p:extLst>
  </p:cSld>
  <p:clrMapOvr>
    <a:masterClrMapping/>
  </p:clrMapOvr>
  <p:transition spd="slow">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2499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https://encrypted-tbn2.gstatic.com/images?q=tbn:ANd9GcQteRHwlv2CS47KhuQPoLZkl0HkDyLAJ-rOu3cfcUdLWhewD4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3456708"/>
            <a:ext cx="4578529" cy="3020292"/>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03" y="1581150"/>
            <a:ext cx="3769179"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descr="http://www.harrycutting.com/graphics/photos/elderly_people/older-woman-thinking-K156-08-497.jpg"/>
          <p:cNvPicPr>
            <a:picLocks noChangeAspect="1" noChangeArrowheads="1"/>
          </p:cNvPicPr>
          <p:nvPr/>
        </p:nvPicPr>
        <p:blipFill rotWithShape="1">
          <a:blip r:embed="rId5">
            <a:extLst>
              <a:ext uri="{28A0092B-C50C-407E-A947-70E740481C1C}">
                <a14:useLocalDpi xmlns:a14="http://schemas.microsoft.com/office/drawing/2010/main" val="0"/>
              </a:ext>
            </a:extLst>
          </a:blip>
          <a:srcRect l="4284" t="8774" r="5434" b="3818"/>
          <a:stretch/>
        </p:blipFill>
        <p:spPr bwMode="auto">
          <a:xfrm>
            <a:off x="5486401" y="8599"/>
            <a:ext cx="3657600" cy="344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413"/>
                                        </p:tgtEl>
                                        <p:attrNameLst>
                                          <p:attrName>style.visibility</p:attrName>
                                        </p:attrNameLst>
                                      </p:cBhvr>
                                      <p:to>
                                        <p:strVal val="visible"/>
                                      </p:to>
                                    </p:set>
                                    <p:animEffect transition="in" filter="fade">
                                      <p:cBhvr>
                                        <p:cTn id="11" dur="2000"/>
                                        <p:tgtEl>
                                          <p:spTgt spid="1741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2000"/>
                                        <p:tgtEl>
                                          <p:spTgt spid="1741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7415"/>
                                        </p:tgtEl>
                                        <p:attrNameLst>
                                          <p:attrName>style.visibility</p:attrName>
                                        </p:attrNameLst>
                                      </p:cBhvr>
                                      <p:to>
                                        <p:strVal val="visible"/>
                                      </p:to>
                                    </p:set>
                                    <p:animEffect transition="in" filter="fade">
                                      <p:cBhvr>
                                        <p:cTn id="19" dur="2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 y="0"/>
            <a:ext cx="452499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https://encrypted-tbn2.gstatic.com/images?q=tbn:ANd9GcQteRHwlv2CS47KhuQPoLZkl0HkDyLAJ-rOu3cfcUdLWhewD4v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4571999" y="3456708"/>
            <a:ext cx="4578529" cy="3020292"/>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823603" y="1581150"/>
            <a:ext cx="3769179"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descr="http://www.harrycutting.com/graphics/photos/elderly_people/older-woman-thinking-K156-08-497.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33000"/>
                    </a14:imgEffect>
                  </a14:imgLayer>
                </a14:imgProps>
              </a:ext>
              <a:ext uri="{28A0092B-C50C-407E-A947-70E740481C1C}">
                <a14:useLocalDpi xmlns:a14="http://schemas.microsoft.com/office/drawing/2010/main" val="0"/>
              </a:ext>
            </a:extLst>
          </a:blip>
          <a:srcRect l="4284" t="8774" r="5434" b="3818"/>
          <a:stretch/>
        </p:blipFill>
        <p:spPr bwMode="auto">
          <a:xfrm>
            <a:off x="5486401" y="8599"/>
            <a:ext cx="3657600" cy="3448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018107">
            <a:off x="-130571" y="2127644"/>
            <a:ext cx="9405139" cy="1323439"/>
          </a:xfrm>
          <a:prstGeom prst="rect">
            <a:avLst/>
          </a:prstGeom>
          <a:noFill/>
        </p:spPr>
        <p:txBody>
          <a:bodyPr wrap="none" lIns="91440" tIns="45720" rIns="91440" bIns="45720">
            <a:spAutoFit/>
          </a:bodyPr>
          <a:lstStyle/>
          <a:p>
            <a:pPr algn="ctr"/>
            <a:r>
              <a:rPr lang="en-US" sz="4000" b="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Not so eager that we lose patience,</a:t>
            </a:r>
          </a:p>
          <a:p>
            <a:pPr algn="ctr"/>
            <a:r>
              <a:rPr lang="en-US" sz="4000" b="1"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not so patient that we lose hope.</a:t>
            </a:r>
            <a:endParaRPr lang="en-US" sz="4000" b="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endParaRPr>
          </a:p>
        </p:txBody>
      </p:sp>
    </p:spTree>
    <p:extLst>
      <p:ext uri="{BB962C8B-B14F-4D97-AF65-F5344CB8AC3E}">
        <p14:creationId xmlns:p14="http://schemas.microsoft.com/office/powerpoint/2010/main" val="193637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5457" y="2967335"/>
            <a:ext cx="8533106" cy="1754326"/>
          </a:xfrm>
          <a:prstGeom prst="rect">
            <a:avLst/>
          </a:prstGeom>
          <a:noFill/>
        </p:spPr>
        <p:txBody>
          <a:bodyPr wrap="none" lIns="91440" tIns="45720" rIns="91440" bIns="45720">
            <a:spAutoFit/>
          </a:bodyPr>
          <a:lstStyle/>
          <a:p>
            <a:pPr algn="ctr"/>
            <a:r>
              <a:rPr lang="en-US" sz="5400" b="1" i="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Schoolbook" panose="02040604050505020304" pitchFamily="18" charset="0"/>
              </a:rPr>
              <a:t>Are you building below </a:t>
            </a:r>
          </a:p>
          <a:p>
            <a:pPr algn="ctr"/>
            <a:r>
              <a:rPr lang="en-US" sz="5400" b="1" i="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Schoolbook" panose="02040604050505020304" pitchFamily="18" charset="0"/>
              </a:rPr>
              <a:t>the waterline?</a:t>
            </a:r>
            <a:endParaRPr lang="en-US" sz="54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Schoolbook" panose="02040604050505020304" pitchFamily="18" charset="0"/>
            </a:endParaRPr>
          </a:p>
        </p:txBody>
      </p:sp>
    </p:spTree>
    <p:extLst>
      <p:ext uri="{BB962C8B-B14F-4D97-AF65-F5344CB8AC3E}">
        <p14:creationId xmlns:p14="http://schemas.microsoft.com/office/powerpoint/2010/main" val="898331836"/>
      </p:ext>
    </p:extLst>
  </p:cSld>
  <p:clrMapOvr>
    <a:masterClrMapping/>
  </p:clrMapOvr>
  <mc:AlternateContent xmlns:mc="http://schemas.openxmlformats.org/markup-compatibility/2006" xmlns:p14="http://schemas.microsoft.com/office/powerpoint/2010/main">
    <mc:Choice Requires="p14">
      <p:transition spd="slow" p14:dur="3000">
        <p:split/>
      </p:transition>
    </mc:Choice>
    <mc:Fallback xmlns="">
      <p:transition spd="slow">
        <p:spli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37238"/>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8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438798"/>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37855" y="4038600"/>
            <a:ext cx="5715000" cy="2308324"/>
          </a:xfrm>
          <a:prstGeom prst="rect">
            <a:avLst/>
          </a:prstGeom>
          <a:solidFill>
            <a:srgbClr val="92D050"/>
          </a:solidFill>
        </p:spPr>
        <p:txBody>
          <a:bodyPr wrap="square" rtlCol="0">
            <a:spAutoFit/>
          </a:bodyPr>
          <a:lstStyle/>
          <a:p>
            <a:pPr algn="ctr"/>
            <a:r>
              <a:rPr lang="en-US" sz="7200" b="1" i="1" dirty="0" smtClean="0">
                <a:solidFill>
                  <a:schemeClr val="tx2">
                    <a:lumMod val="50000"/>
                  </a:schemeClr>
                </a:solidFill>
                <a:latin typeface="Century Schoolbook" panose="02040604050505020304" pitchFamily="18" charset="0"/>
              </a:rPr>
              <a:t>VIBRANT PATIENCE</a:t>
            </a:r>
            <a:endParaRPr lang="en-US" sz="7200" b="1" i="1" dirty="0">
              <a:solidFill>
                <a:schemeClr val="tx2">
                  <a:lumMod val="50000"/>
                </a:schemeClr>
              </a:solidFill>
              <a:latin typeface="Century Schoolbook" panose="02040604050505020304" pitchFamily="18" charset="0"/>
            </a:endParaRPr>
          </a:p>
        </p:txBody>
      </p:sp>
    </p:spTree>
    <p:extLst>
      <p:ext uri="{BB962C8B-B14F-4D97-AF65-F5344CB8AC3E}">
        <p14:creationId xmlns:p14="http://schemas.microsoft.com/office/powerpoint/2010/main" val="266743669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218"/>
                                        </p:tgtEl>
                                      </p:cBhvr>
                                    </p:animEffect>
                                    <p:set>
                                      <p:cBhvr>
                                        <p:cTn id="7" dur="1" fill="hold">
                                          <p:stCondLst>
                                            <p:cond delay="1999"/>
                                          </p:stCondLst>
                                        </p:cTn>
                                        <p:tgtEl>
                                          <p:spTgt spid="92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0782" y="0"/>
            <a:ext cx="92331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62000"/>
            <a:ext cx="7315200" cy="3970318"/>
          </a:xfrm>
          <a:prstGeom prst="rect">
            <a:avLst/>
          </a:prstGeom>
        </p:spPr>
        <p:txBody>
          <a:bodyPr wrap="square">
            <a:spAutoFit/>
          </a:bodyPr>
          <a:lstStyle/>
          <a:p>
            <a:pPr algn="ctr"/>
            <a:r>
              <a:rPr lang="en-US" b="1" i="1" dirty="0" smtClean="0">
                <a:solidFill>
                  <a:schemeClr val="bg1"/>
                </a:solidFill>
                <a:effectLst>
                  <a:outerShdw blurRad="38100" dist="38100" dir="2700000" algn="tl">
                    <a:srgbClr val="000000">
                      <a:alpha val="43137"/>
                    </a:srgbClr>
                  </a:outerShdw>
                </a:effectLst>
              </a:rPr>
              <a:t> </a:t>
            </a:r>
            <a:r>
              <a:rPr lang="en-US" sz="36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 . . as we look not to the things that are seen but to the things that are unseen. For the things that are seen are transient, but the things that are unseen are eternal.”</a:t>
            </a:r>
          </a:p>
          <a:p>
            <a:pPr algn="ctr">
              <a:spcBef>
                <a:spcPts val="1200"/>
              </a:spcBef>
            </a:pPr>
            <a:r>
              <a:rPr lang="en-US" sz="2800" b="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2 Corinthians 4:18</a:t>
            </a:r>
            <a:endParaRPr lang="en-US" sz="2800" b="1" dirty="0">
              <a:solidFill>
                <a:srgbClr val="FFFF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297733887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228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257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1295400"/>
            <a:ext cx="834043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7146" y="5715000"/>
            <a:ext cx="8340436"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Century Schoolbook" panose="02040604050505020304" pitchFamily="18" charset="0"/>
              </a:rPr>
              <a:t>“the great Holy Spirit chapter”</a:t>
            </a:r>
            <a:endParaRPr lang="en-US" sz="4000" b="1" dirty="0">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462365797"/>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476250"/>
            <a:ext cx="903922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72200" y="5257800"/>
            <a:ext cx="2919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524741"/>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197346"/>
            <a:ext cx="8610600" cy="5386090"/>
          </a:xfrm>
          <a:prstGeom prst="rect">
            <a:avLst/>
          </a:prstGeom>
        </p:spPr>
        <p:txBody>
          <a:bodyPr wrap="square">
            <a:spAutoFit/>
          </a:bodyPr>
          <a:lstStyle/>
          <a:p>
            <a:pPr algn="ctr"/>
            <a:r>
              <a:rPr lang="en-US" b="1" u="sng" dirty="0" smtClean="0">
                <a:solidFill>
                  <a:srgbClr val="FFFF00"/>
                </a:solidFill>
                <a:effectLst>
                  <a:outerShdw blurRad="38100" dist="38100" dir="2700000" algn="tl">
                    <a:srgbClr val="000000">
                      <a:alpha val="43137"/>
                    </a:srgbClr>
                  </a:outerShdw>
                </a:effectLst>
                <a:latin typeface="Century Schoolbook" panose="02040604050505020304" pitchFamily="18" charset="0"/>
              </a:rPr>
              <a:t>Romans 8:18-25 (ESV)</a:t>
            </a:r>
          </a:p>
          <a:p>
            <a:pPr algn="ctr"/>
            <a:endParaRPr lang="en-US" b="1" u="sng" dirty="0" smtClean="0">
              <a:latin typeface="Century Schoolbook" panose="02040604050505020304" pitchFamily="18" charset="0"/>
            </a:endParaRP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18</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I consider that the sufferings of this present time are not worth comparing with the glory that is to be revealed to us.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19</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the creation waits with eager longing for the revealing of the sons of God.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20</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the creation was subjected to futility, not willingly, but because of him who subjected it, in hope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21</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that the creation itself will be set free from its bondage to corruption and obtain the freedom of the glory of the children of God. </a:t>
            </a:r>
            <a:endParaRPr lang="en-US" sz="2800" b="1" i="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7876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304800" y="197346"/>
            <a:ext cx="8610600" cy="5816977"/>
          </a:xfrm>
          <a:prstGeom prst="rect">
            <a:avLst/>
          </a:prstGeom>
        </p:spPr>
        <p:txBody>
          <a:bodyPr wrap="square">
            <a:spAutoFit/>
          </a:bodyPr>
          <a:lstStyle/>
          <a:p>
            <a:pPr algn="ctr"/>
            <a:r>
              <a:rPr lang="en-US" b="1" u="sng" dirty="0" smtClean="0">
                <a:solidFill>
                  <a:srgbClr val="FFFF00"/>
                </a:solidFill>
                <a:effectLst>
                  <a:outerShdw blurRad="38100" dist="38100" dir="2700000" algn="tl">
                    <a:srgbClr val="000000">
                      <a:alpha val="43137"/>
                    </a:srgbClr>
                  </a:outerShdw>
                </a:effectLst>
                <a:latin typeface="Century Schoolbook" panose="02040604050505020304" pitchFamily="18" charset="0"/>
              </a:rPr>
              <a:t>Romans 8:18-25 (ESV)</a:t>
            </a:r>
          </a:p>
          <a:p>
            <a:endParaRPr lang="en-US" dirty="0" smtClean="0"/>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22</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we know that the whole creation has been groaning together in the pains of childbirth until now.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23</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And not only the creation, but we ourselves, who have the </a:t>
            </a:r>
            <a:r>
              <a:rPr lang="en-US" sz="2800" b="1" i="1" dirty="0" err="1" smtClean="0">
                <a:solidFill>
                  <a:schemeClr val="bg1"/>
                </a:solidFill>
                <a:effectLst>
                  <a:outerShdw blurRad="38100" dist="38100" dir="2700000" algn="tl">
                    <a:srgbClr val="000000">
                      <a:alpha val="43137"/>
                    </a:srgbClr>
                  </a:outerShdw>
                </a:effectLst>
                <a:latin typeface="Century Schoolbook" panose="02040604050505020304" pitchFamily="18" charset="0"/>
              </a:rPr>
              <a:t>firstfruits</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of the Spirit, groan inwardly as we wait eagerly for adoption as sons, the redemption of our bodies.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24</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For in this hope we were saved. Now hope that is seen is not hope. For who hopes for what he sees? </a:t>
            </a:r>
          </a:p>
          <a:p>
            <a:pPr algn="ctr"/>
            <a:r>
              <a:rPr lang="en-US" sz="2800" b="1" i="1" baseline="30000" dirty="0" smtClean="0">
                <a:solidFill>
                  <a:schemeClr val="bg1"/>
                </a:solidFill>
                <a:effectLst>
                  <a:outerShdw blurRad="38100" dist="38100" dir="2700000" algn="tl">
                    <a:srgbClr val="000000">
                      <a:alpha val="43137"/>
                    </a:srgbClr>
                  </a:outerShdw>
                </a:effectLst>
                <a:latin typeface="Century Schoolbook" panose="02040604050505020304" pitchFamily="18" charset="0"/>
              </a:rPr>
              <a:t>25</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But if we hope for what we do not see, we wait for it with patience.</a:t>
            </a:r>
            <a:endParaRPr lang="en-US" sz="2800" b="1" i="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20903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764</Words>
  <Application>Microsoft Office PowerPoint</Application>
  <PresentationFormat>On-screen Show (4:3)</PresentationFormat>
  <Paragraphs>58</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25</cp:revision>
  <cp:lastPrinted>2015-06-07T01:50:25Z</cp:lastPrinted>
  <dcterms:created xsi:type="dcterms:W3CDTF">2015-06-06T18:20:20Z</dcterms:created>
  <dcterms:modified xsi:type="dcterms:W3CDTF">2015-06-07T02:19:25Z</dcterms:modified>
</cp:coreProperties>
</file>