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94" y="-18"/>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F3369D-EB40-4727-A8CE-01E6DA891A80}" type="datetimeFigureOut">
              <a:rPr lang="en-US" smtClean="0"/>
              <a:t>7/8/2015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05CD3-02F3-48AD-B52B-57A6DAE45190}" type="slidenum">
              <a:rPr lang="en-US" smtClean="0"/>
              <a:t>‹#›</a:t>
            </a:fld>
            <a:endParaRPr lang="en-US"/>
          </a:p>
        </p:txBody>
      </p:sp>
    </p:spTree>
    <p:extLst>
      <p:ext uri="{BB962C8B-B14F-4D97-AF65-F5344CB8AC3E}">
        <p14:creationId xmlns:p14="http://schemas.microsoft.com/office/powerpoint/2010/main" val="450538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458633897"/>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5687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9" name="Shape 9"/>
          <p:cNvSpPr>
            <a:spLocks noGrp="1"/>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762000"/>
            <a:ext cx="5334000" cy="40005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a:spLocks noGrp="1"/>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a:spLocks noGrp="1"/>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06400"/>
            <a:ext cx="11099800" cy="21209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8000">
                <a:solidFill>
                  <a:srgbClr val="FFFFFF"/>
                </a:solidFill>
              </a:rPr>
              <a:t>Title Text</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defTabSz="584200">
        <a:spcBef>
          <a:spcPts val="4200"/>
        </a:spcBef>
        <a:buSzPct val="75000"/>
        <a:buChar char="•"/>
        <a:defRPr sz="3800">
          <a:solidFill>
            <a:srgbClr val="FFFFFF"/>
          </a:solidFill>
          <a:latin typeface="+mn-lt"/>
          <a:ea typeface="+mn-ea"/>
          <a:cs typeface="+mn-cs"/>
          <a:sym typeface="Helvetica Light"/>
        </a:defRPr>
      </a:lvl1pPr>
      <a:lvl2pPr marL="914400" indent="-457200" defTabSz="584200">
        <a:spcBef>
          <a:spcPts val="4200"/>
        </a:spcBef>
        <a:buSzPct val="75000"/>
        <a:buChar char="•"/>
        <a:defRPr sz="3800">
          <a:solidFill>
            <a:srgbClr val="FFFFFF"/>
          </a:solidFill>
          <a:latin typeface="+mn-lt"/>
          <a:ea typeface="+mn-ea"/>
          <a:cs typeface="+mn-cs"/>
          <a:sym typeface="Helvetica Light"/>
        </a:defRPr>
      </a:lvl2pPr>
      <a:lvl3pPr marL="1371600" indent="-457200" defTabSz="584200">
        <a:spcBef>
          <a:spcPts val="4200"/>
        </a:spcBef>
        <a:buSzPct val="75000"/>
        <a:buChar char="•"/>
        <a:defRPr sz="3800">
          <a:solidFill>
            <a:srgbClr val="FFFFFF"/>
          </a:solidFill>
          <a:latin typeface="+mn-lt"/>
          <a:ea typeface="+mn-ea"/>
          <a:cs typeface="+mn-cs"/>
          <a:sym typeface="Helvetica Light"/>
        </a:defRPr>
      </a:lvl3pPr>
      <a:lvl4pPr marL="1828800" indent="-457200" defTabSz="584200">
        <a:spcBef>
          <a:spcPts val="4200"/>
        </a:spcBef>
        <a:buSzPct val="75000"/>
        <a:buChar char="•"/>
        <a:defRPr sz="3800">
          <a:solidFill>
            <a:srgbClr val="FFFFFF"/>
          </a:solidFill>
          <a:latin typeface="+mn-lt"/>
          <a:ea typeface="+mn-ea"/>
          <a:cs typeface="+mn-cs"/>
          <a:sym typeface="Helvetica Light"/>
        </a:defRPr>
      </a:lvl4pPr>
      <a:lvl5pPr marL="2286000" indent="-457200" defTabSz="584200">
        <a:spcBef>
          <a:spcPts val="4200"/>
        </a:spcBef>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Getting Along with Others</a:t>
            </a:r>
          </a:p>
        </p:txBody>
      </p:sp>
      <p:sp>
        <p:nvSpPr>
          <p:cNvPr id="33" name="Shape 33"/>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Derived from Gary Smalley’s </a:t>
            </a:r>
          </a:p>
          <a:p>
            <a:pPr lvl="0">
              <a:defRPr sz="1800">
                <a:solidFill>
                  <a:srgbClr val="000000"/>
                </a:solidFill>
              </a:defRPr>
            </a:pPr>
            <a:r>
              <a:rPr sz="3200">
                <a:solidFill>
                  <a:srgbClr val="FFFFFF"/>
                </a:solidFill>
              </a:rPr>
              <a:t>“DNA of Relationships”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Scriptures</a:t>
            </a:r>
          </a:p>
        </p:txBody>
      </p:sp>
      <p:sp>
        <p:nvSpPr>
          <p:cNvPr id="63" name="Shape 63"/>
          <p:cNvSpPr>
            <a:spLocks noGrp="1"/>
          </p:cNvSpPr>
          <p:nvPr>
            <p:ph type="body" idx="1"/>
          </p:nvPr>
        </p:nvSpPr>
        <p:spPr>
          <a:xfrm>
            <a:off x="812800" y="2349500"/>
            <a:ext cx="11099800" cy="6286500"/>
          </a:xfrm>
          <a:prstGeom prst="rect">
            <a:avLst/>
          </a:prstGeom>
        </p:spPr>
        <p:txBody>
          <a:bodyPr/>
          <a:lstStyle/>
          <a:p>
            <a:pPr marL="977576" lvl="1" indent="-758120" defTabSz="560831">
              <a:spcBef>
                <a:spcPts val="0"/>
              </a:spcBef>
              <a:buSzPct val="100000"/>
              <a:buFont typeface="Wingdings"/>
              <a:buChar char="➢"/>
              <a:defRPr sz="1800">
                <a:solidFill>
                  <a:srgbClr val="000000"/>
                </a:solidFill>
              </a:defRPr>
            </a:pPr>
            <a:r>
              <a:rPr sz="3648" b="1">
                <a:solidFill>
                  <a:srgbClr val="FFFFFF"/>
                </a:solidFill>
              </a:rPr>
              <a:t>1 Thessalonians 5:14-22 </a:t>
            </a:r>
            <a:r>
              <a:rPr sz="3648">
                <a:solidFill>
                  <a:srgbClr val="FFFFFF"/>
                </a:solidFill>
              </a:rPr>
              <a:t>And we urge you, brothers, admonish the idle,</a:t>
            </a:r>
            <a:r>
              <a:rPr sz="959">
                <a:solidFill>
                  <a:srgbClr val="FFFFFF"/>
                </a:solidFill>
              </a:rPr>
              <a:t>[</a:t>
            </a:r>
            <a:r>
              <a:rPr sz="959">
                <a:solidFill>
                  <a:srgbClr val="631E16"/>
                </a:solidFill>
              </a:rPr>
              <a:t>c</a:t>
            </a:r>
            <a:r>
              <a:rPr sz="959">
                <a:solidFill>
                  <a:srgbClr val="FFFFFF"/>
                </a:solidFill>
              </a:rPr>
              <a:t>]</a:t>
            </a:r>
            <a:r>
              <a:rPr sz="3648">
                <a:solidFill>
                  <a:srgbClr val="FFFFFF"/>
                </a:solidFill>
              </a:rPr>
              <a:t> encourage the fainthearted, help the weak, be patient with them all. </a:t>
            </a:r>
            <a:r>
              <a:rPr sz="1152">
                <a:solidFill>
                  <a:srgbClr val="FFFFFF"/>
                </a:solidFill>
                <a:latin typeface="Arial"/>
                <a:ea typeface="Arial"/>
                <a:cs typeface="Arial"/>
                <a:sym typeface="Arial"/>
              </a:rPr>
              <a:t>15 </a:t>
            </a:r>
            <a:r>
              <a:rPr sz="3648">
                <a:solidFill>
                  <a:srgbClr val="FFFFFF"/>
                </a:solidFill>
              </a:rPr>
              <a:t>See that no one repays anyone evil for evil, but always seek to do good to one another and to everyone. </a:t>
            </a:r>
            <a:r>
              <a:rPr sz="1152">
                <a:solidFill>
                  <a:srgbClr val="FFFFFF"/>
                </a:solidFill>
                <a:latin typeface="Arial"/>
                <a:ea typeface="Arial"/>
                <a:cs typeface="Arial"/>
                <a:sym typeface="Arial"/>
              </a:rPr>
              <a:t>16 </a:t>
            </a:r>
            <a:r>
              <a:rPr sz="3648">
                <a:solidFill>
                  <a:srgbClr val="FFFFFF"/>
                </a:solidFill>
              </a:rPr>
              <a:t>Rejoice always, </a:t>
            </a:r>
            <a:r>
              <a:rPr sz="1152">
                <a:solidFill>
                  <a:srgbClr val="FFFFFF"/>
                </a:solidFill>
                <a:latin typeface="Arial"/>
                <a:ea typeface="Arial"/>
                <a:cs typeface="Arial"/>
                <a:sym typeface="Arial"/>
              </a:rPr>
              <a:t>17 </a:t>
            </a:r>
            <a:r>
              <a:rPr sz="3648">
                <a:solidFill>
                  <a:srgbClr val="FFFFFF"/>
                </a:solidFill>
              </a:rPr>
              <a:t>pray without ceasing, </a:t>
            </a:r>
            <a:r>
              <a:rPr sz="1152">
                <a:solidFill>
                  <a:srgbClr val="FFFFFF"/>
                </a:solidFill>
                <a:latin typeface="Arial"/>
                <a:ea typeface="Arial"/>
                <a:cs typeface="Arial"/>
                <a:sym typeface="Arial"/>
              </a:rPr>
              <a:t>18 </a:t>
            </a:r>
            <a:r>
              <a:rPr sz="3648">
                <a:solidFill>
                  <a:srgbClr val="FFFFFF"/>
                </a:solidFill>
              </a:rPr>
              <a:t>give thanks in all circumstances; for this is the will of God in Christ Jesus for you. </a:t>
            </a:r>
            <a:r>
              <a:rPr sz="1152">
                <a:solidFill>
                  <a:srgbClr val="FFFFFF"/>
                </a:solidFill>
                <a:latin typeface="Arial"/>
                <a:ea typeface="Arial"/>
                <a:cs typeface="Arial"/>
                <a:sym typeface="Arial"/>
              </a:rPr>
              <a:t>19 </a:t>
            </a:r>
            <a:r>
              <a:rPr sz="3648">
                <a:solidFill>
                  <a:srgbClr val="FFFFFF"/>
                </a:solidFill>
              </a:rPr>
              <a:t>Do not quench the Spirit. </a:t>
            </a:r>
            <a:r>
              <a:rPr sz="1152">
                <a:solidFill>
                  <a:srgbClr val="FFFFFF"/>
                </a:solidFill>
                <a:latin typeface="Arial"/>
                <a:ea typeface="Arial"/>
                <a:cs typeface="Arial"/>
                <a:sym typeface="Arial"/>
              </a:rPr>
              <a:t>20 </a:t>
            </a:r>
            <a:r>
              <a:rPr sz="3648">
                <a:solidFill>
                  <a:srgbClr val="FFFFFF"/>
                </a:solidFill>
              </a:rPr>
              <a:t>Do not despise prophecies, </a:t>
            </a:r>
            <a:r>
              <a:rPr sz="1152">
                <a:solidFill>
                  <a:srgbClr val="FFFFFF"/>
                </a:solidFill>
                <a:latin typeface="Arial"/>
                <a:ea typeface="Arial"/>
                <a:cs typeface="Arial"/>
                <a:sym typeface="Arial"/>
              </a:rPr>
              <a:t>21 </a:t>
            </a:r>
            <a:r>
              <a:rPr sz="3648">
                <a:solidFill>
                  <a:srgbClr val="FFFFFF"/>
                </a:solidFill>
              </a:rPr>
              <a:t>but test everything; hold fast what is good. </a:t>
            </a:r>
            <a:r>
              <a:rPr sz="1152">
                <a:solidFill>
                  <a:srgbClr val="FFFFFF"/>
                </a:solidFill>
                <a:latin typeface="Arial"/>
                <a:ea typeface="Arial"/>
                <a:cs typeface="Arial"/>
                <a:sym typeface="Arial"/>
              </a:rPr>
              <a:t>22 </a:t>
            </a:r>
            <a:r>
              <a:rPr sz="3648">
                <a:solidFill>
                  <a:srgbClr val="FFFFFF"/>
                </a:solidFill>
              </a:rPr>
              <a:t>Abstain from every form of evil.</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Forgiveness</a:t>
            </a:r>
          </a:p>
        </p:txBody>
      </p:sp>
      <p:sp>
        <p:nvSpPr>
          <p:cNvPr id="66" name="Shape 66"/>
          <p:cNvSpPr>
            <a:spLocks noGrp="1"/>
          </p:cNvSpPr>
          <p:nvPr>
            <p:ph type="body" idx="1"/>
          </p:nvPr>
        </p:nvSpPr>
        <p:spPr>
          <a:xfrm>
            <a:off x="1206500" y="2419350"/>
            <a:ext cx="11099800" cy="6286500"/>
          </a:xfrm>
          <a:prstGeom prst="rect">
            <a:avLst/>
          </a:prstGeom>
        </p:spPr>
        <p:txBody>
          <a:bodyPr/>
          <a:lstStyle/>
          <a:p>
            <a:pPr marL="0" lvl="0" indent="0">
              <a:spcBef>
                <a:spcPts val="3800"/>
              </a:spcBef>
              <a:buSzTx/>
              <a:buNone/>
              <a:defRPr sz="1800">
                <a:solidFill>
                  <a:srgbClr val="000000"/>
                </a:solidFill>
              </a:defRPr>
            </a:pPr>
            <a:r>
              <a:rPr sz="2800" u="sng">
                <a:solidFill>
                  <a:srgbClr val="FFFFFF"/>
                </a:solidFill>
                <a:latin typeface="Times New Roman Bold"/>
                <a:ea typeface="Times New Roman Bold"/>
                <a:cs typeface="Times New Roman Bold"/>
                <a:sym typeface="Times New Roman Bold"/>
              </a:rPr>
              <a:t>The Power of Choosing Forgiveness – Pardon and Caring</a:t>
            </a:r>
          </a:p>
          <a:p>
            <a:pPr marL="533400" lvl="0" indent="-533400">
              <a:spcBef>
                <a:spcPts val="3800"/>
              </a:spcBef>
              <a:buSzPct val="100000"/>
              <a:buFont typeface="Wingdings"/>
              <a:buChar char="❖"/>
              <a:defRPr sz="1800">
                <a:solidFill>
                  <a:srgbClr val="000000"/>
                </a:solidFill>
              </a:defRPr>
            </a:pPr>
            <a:r>
              <a:rPr sz="2800" u="sng">
                <a:solidFill>
                  <a:srgbClr val="FFFFFF"/>
                </a:solidFill>
              </a:rPr>
              <a:t>Luke 17:3 – 4 </a:t>
            </a:r>
            <a:r>
              <a:rPr sz="2800">
                <a:solidFill>
                  <a:srgbClr val="FFFFFF"/>
                </a:solidFill>
              </a:rPr>
              <a:t> So watch yourselves.  "If your brother sins, rebuke him, and if he repents, forgive him. If he sins against you seven times in a day, and seven times comes back to you and says, 'I repent,' forgive him."</a:t>
            </a:r>
            <a:endParaRPr sz="2800" u="sng">
              <a:solidFill>
                <a:srgbClr val="FFFFFF"/>
              </a:solidFill>
            </a:endParaRPr>
          </a:p>
          <a:p>
            <a:pPr marL="533400" lvl="0" indent="-533400">
              <a:spcBef>
                <a:spcPts val="3800"/>
              </a:spcBef>
              <a:buSzPct val="100000"/>
              <a:buFont typeface="Wingdings"/>
              <a:buChar char="❖"/>
              <a:defRPr sz="1800">
                <a:solidFill>
                  <a:srgbClr val="000000"/>
                </a:solidFill>
              </a:defRPr>
            </a:pPr>
            <a:r>
              <a:rPr sz="2800" u="sng">
                <a:solidFill>
                  <a:srgbClr val="FFFFFF"/>
                </a:solidFill>
              </a:rPr>
              <a:t>Ephesians 4:32 </a:t>
            </a:r>
            <a:r>
              <a:rPr sz="2800">
                <a:solidFill>
                  <a:srgbClr val="FFFFFF"/>
                </a:solidFill>
              </a:rPr>
              <a:t>Be kind and compassionate to one another, forgiving each other, just as in Christ God forgave you.</a:t>
            </a:r>
          </a:p>
          <a:p>
            <a:pPr marL="533400" lvl="0" indent="-533400">
              <a:spcBef>
                <a:spcPts val="3800"/>
              </a:spcBef>
              <a:buSzPct val="100000"/>
              <a:buFont typeface="Wingdings"/>
              <a:buChar char="❖"/>
              <a:defRPr sz="1800">
                <a:solidFill>
                  <a:srgbClr val="000000"/>
                </a:solidFill>
              </a:defRPr>
            </a:pPr>
            <a:r>
              <a:rPr sz="2800" u="sng">
                <a:solidFill>
                  <a:srgbClr val="FFFFFF"/>
                </a:solidFill>
              </a:rPr>
              <a:t>Matthew 5:39-40</a:t>
            </a:r>
            <a:r>
              <a:rPr sz="2800">
                <a:solidFill>
                  <a:srgbClr val="FFFFFF"/>
                </a:solidFill>
              </a:rPr>
              <a:t> Do not resist an evil person. If anyone slaps you on the right cheek, turn to them the other cheek also. </a:t>
            </a:r>
            <a:r>
              <a:rPr sz="1200" b="1">
                <a:solidFill>
                  <a:srgbClr val="FFFFFF"/>
                </a:solidFill>
                <a:latin typeface="Arial"/>
                <a:ea typeface="Arial"/>
                <a:cs typeface="Arial"/>
                <a:sym typeface="Arial"/>
              </a:rPr>
              <a:t>40 </a:t>
            </a:r>
            <a:r>
              <a:rPr sz="2800">
                <a:solidFill>
                  <a:srgbClr val="FFFFFF"/>
                </a:solidFill>
              </a:rPr>
              <a:t>And if anyone wants to sue you and take your shirt, hand over your coat as well.</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What does it mean to turn the other cheek?</a:t>
            </a:r>
          </a:p>
        </p:txBody>
      </p:sp>
      <p:sp>
        <p:nvSpPr>
          <p:cNvPr id="69" name="Shape 69"/>
          <p:cNvSpPr>
            <a:spLocks noGrp="1"/>
          </p:cNvSpPr>
          <p:nvPr>
            <p:ph type="body" idx="1"/>
          </p:nvPr>
        </p:nvSpPr>
        <p:spPr>
          <a:xfrm>
            <a:off x="1079500" y="2794000"/>
            <a:ext cx="11099800" cy="6286500"/>
          </a:xfrm>
          <a:prstGeom prst="rect">
            <a:avLst/>
          </a:prstGeom>
        </p:spPr>
        <p:txBody>
          <a:bodyPr/>
          <a:lstStyle/>
          <a:p>
            <a:pPr marL="384047" lvl="0" indent="-384047" defTabSz="490727">
              <a:spcBef>
                <a:spcPts val="3500"/>
              </a:spcBef>
              <a:defRPr sz="1800">
                <a:solidFill>
                  <a:srgbClr val="000000"/>
                </a:solidFill>
              </a:defRPr>
            </a:pPr>
            <a:r>
              <a:rPr sz="3191">
                <a:solidFill>
                  <a:srgbClr val="FFFFFF"/>
                </a:solidFill>
              </a:rPr>
              <a:t>John 18:22-23 </a:t>
            </a:r>
            <a:r>
              <a:rPr sz="1008" b="1">
                <a:solidFill>
                  <a:srgbClr val="FFFFFF"/>
                </a:solidFill>
                <a:latin typeface="Arial"/>
                <a:ea typeface="Arial"/>
                <a:cs typeface="Arial"/>
                <a:sym typeface="Arial"/>
              </a:rPr>
              <a:t>22 </a:t>
            </a:r>
            <a:r>
              <a:rPr sz="3191">
                <a:solidFill>
                  <a:srgbClr val="FFFFFF"/>
                </a:solidFill>
              </a:rPr>
              <a:t>When he had said these things, one of the officers standing by struck Jesus with his hand, saying, “Is that how you answer the high priest?” </a:t>
            </a:r>
            <a:r>
              <a:rPr sz="1008" b="1">
                <a:solidFill>
                  <a:srgbClr val="FFFFFF"/>
                </a:solidFill>
                <a:latin typeface="Arial"/>
                <a:ea typeface="Arial"/>
                <a:cs typeface="Arial"/>
                <a:sym typeface="Arial"/>
              </a:rPr>
              <a:t>23 </a:t>
            </a:r>
            <a:r>
              <a:rPr sz="3191">
                <a:solidFill>
                  <a:srgbClr val="FFFFFF"/>
                </a:solidFill>
              </a:rPr>
              <a:t>Jesus answered him, “If what I said is wrong, bear witness about the wrong; but if what I said is right, why do you strike me?” </a:t>
            </a:r>
          </a:p>
          <a:p>
            <a:pPr marL="384047" lvl="0" indent="-384047" defTabSz="490727">
              <a:spcBef>
                <a:spcPts val="3500"/>
              </a:spcBef>
              <a:defRPr sz="1800">
                <a:solidFill>
                  <a:srgbClr val="000000"/>
                </a:solidFill>
              </a:defRPr>
            </a:pPr>
            <a:r>
              <a:rPr sz="3191">
                <a:solidFill>
                  <a:srgbClr val="FFFFFF"/>
                </a:solidFill>
              </a:rPr>
              <a:t>Acts 25:10-11”…To the Jews I have done no wrong, as you very well know. </a:t>
            </a:r>
            <a:r>
              <a:rPr sz="1008" b="1">
                <a:solidFill>
                  <a:srgbClr val="FFFFFF"/>
                </a:solidFill>
                <a:latin typeface="Arial"/>
                <a:ea typeface="Arial"/>
                <a:cs typeface="Arial"/>
                <a:sym typeface="Arial"/>
              </a:rPr>
              <a:t>11 </a:t>
            </a:r>
            <a:r>
              <a:rPr sz="3191">
                <a:solidFill>
                  <a:srgbClr val="FFFFFF"/>
                </a:solidFill>
              </a:rPr>
              <a:t>For if I am an offender, or have committed anything deserving of death, I do not object to dying; but if there is nothing in these things of which these men accuse me, no one can deliver me to them. I appeal to Caesar.”</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What does it mean to turn the other cheek?</a:t>
            </a:r>
          </a:p>
        </p:txBody>
      </p:sp>
      <p:sp>
        <p:nvSpPr>
          <p:cNvPr id="72" name="Shape 72"/>
          <p:cNvSpPr>
            <a:spLocks noGrp="1"/>
          </p:cNvSpPr>
          <p:nvPr>
            <p:ph type="body" idx="1"/>
          </p:nvPr>
        </p:nvSpPr>
        <p:spPr>
          <a:prstGeom prst="rect">
            <a:avLst/>
          </a:prstGeom>
        </p:spPr>
        <p:txBody>
          <a:bodyPr/>
          <a:lstStyle/>
          <a:p>
            <a:pPr marL="370331" lvl="0" indent="-370331" defTabSz="473201">
              <a:spcBef>
                <a:spcPts val="3400"/>
              </a:spcBef>
              <a:defRPr sz="1800">
                <a:solidFill>
                  <a:srgbClr val="000000"/>
                </a:solidFill>
              </a:defRPr>
            </a:pPr>
            <a:r>
              <a:rPr sz="3078">
                <a:solidFill>
                  <a:srgbClr val="FFFFFF"/>
                </a:solidFill>
              </a:rPr>
              <a:t>Stand for what is right.  Stay engaged with that person.  Do not shut them out.  Keep facing them, and be prepared to turn to them the cheek of reconciliation. </a:t>
            </a:r>
          </a:p>
          <a:p>
            <a:pPr marL="370331" lvl="0" indent="-370331" defTabSz="473201">
              <a:spcBef>
                <a:spcPts val="3400"/>
              </a:spcBef>
              <a:defRPr sz="1800">
                <a:solidFill>
                  <a:srgbClr val="000000"/>
                </a:solidFill>
              </a:defRPr>
            </a:pPr>
            <a:r>
              <a:rPr sz="3078">
                <a:solidFill>
                  <a:srgbClr val="FFFFFF"/>
                </a:solidFill>
              </a:rPr>
              <a:t>Romans 12:17-21 Repay no one evil for evil, but give thought to do what is honorable in the sight of all. </a:t>
            </a:r>
            <a:r>
              <a:rPr sz="972" b="1">
                <a:solidFill>
                  <a:srgbClr val="FFFFFF"/>
                </a:solidFill>
                <a:latin typeface="Arial"/>
                <a:ea typeface="Arial"/>
                <a:cs typeface="Arial"/>
                <a:sym typeface="Arial"/>
              </a:rPr>
              <a:t>18 </a:t>
            </a:r>
            <a:r>
              <a:rPr sz="3078">
                <a:solidFill>
                  <a:srgbClr val="FFFFFF"/>
                </a:solidFill>
              </a:rPr>
              <a:t>If possible, so far as it depends on you, live peaceably with all. </a:t>
            </a:r>
            <a:r>
              <a:rPr sz="972" b="1">
                <a:solidFill>
                  <a:srgbClr val="FFFFFF"/>
                </a:solidFill>
                <a:latin typeface="Arial"/>
                <a:ea typeface="Arial"/>
                <a:cs typeface="Arial"/>
                <a:sym typeface="Arial"/>
              </a:rPr>
              <a:t>19 </a:t>
            </a:r>
            <a:r>
              <a:rPr sz="3078">
                <a:solidFill>
                  <a:srgbClr val="FFFFFF"/>
                </a:solidFill>
              </a:rPr>
              <a:t>Beloved, never avenge yourselves, but leave it</a:t>
            </a:r>
            <a:r>
              <a:rPr sz="810">
                <a:solidFill>
                  <a:srgbClr val="FFFFFF"/>
                </a:solidFill>
              </a:rPr>
              <a:t>[</a:t>
            </a:r>
            <a:r>
              <a:rPr sz="810">
                <a:solidFill>
                  <a:srgbClr val="631E16"/>
                </a:solidFill>
              </a:rPr>
              <a:t>i</a:t>
            </a:r>
            <a:r>
              <a:rPr sz="810">
                <a:solidFill>
                  <a:srgbClr val="FFFFFF"/>
                </a:solidFill>
              </a:rPr>
              <a:t>]</a:t>
            </a:r>
            <a:r>
              <a:rPr sz="3078">
                <a:solidFill>
                  <a:srgbClr val="FFFFFF"/>
                </a:solidFill>
              </a:rPr>
              <a:t> to the wrath of God, for it is written, “Vengeance is mine, I will repay, says the Lord.” </a:t>
            </a:r>
            <a:r>
              <a:rPr sz="972" b="1">
                <a:solidFill>
                  <a:srgbClr val="FFFFFF"/>
                </a:solidFill>
                <a:latin typeface="Arial"/>
                <a:ea typeface="Arial"/>
                <a:cs typeface="Arial"/>
                <a:sym typeface="Arial"/>
              </a:rPr>
              <a:t>20 </a:t>
            </a:r>
            <a:r>
              <a:rPr sz="3078">
                <a:solidFill>
                  <a:srgbClr val="FFFFFF"/>
                </a:solidFill>
              </a:rPr>
              <a:t>To the contrary, “if your enemy is hungry, feed him; if he is thirsty, give him something to drink; for by so doing you will heap burning coals on his head.” </a:t>
            </a:r>
            <a:r>
              <a:rPr sz="972" b="1">
                <a:solidFill>
                  <a:srgbClr val="FFFFFF"/>
                </a:solidFill>
                <a:latin typeface="Arial"/>
                <a:ea typeface="Arial"/>
                <a:cs typeface="Arial"/>
                <a:sym typeface="Arial"/>
              </a:rPr>
              <a:t>21 </a:t>
            </a:r>
            <a:r>
              <a:rPr sz="3078">
                <a:solidFill>
                  <a:srgbClr val="FFFFFF"/>
                </a:solidFill>
              </a:rPr>
              <a:t>Do not be overcome by evil, but overcome evil with good.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Relationship DNA</a:t>
            </a:r>
          </a:p>
        </p:txBody>
      </p:sp>
      <p:sp>
        <p:nvSpPr>
          <p:cNvPr id="36" name="Shape 36"/>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Three Strands:</a:t>
            </a:r>
          </a:p>
          <a:p>
            <a:pPr marL="0" lvl="0" indent="0">
              <a:buSzTx/>
              <a:buNone/>
              <a:defRPr sz="1800">
                <a:solidFill>
                  <a:srgbClr val="000000"/>
                </a:solidFill>
              </a:defRPr>
            </a:pPr>
            <a:r>
              <a:rPr sz="3800">
                <a:solidFill>
                  <a:srgbClr val="FFFFFF"/>
                </a:solidFill>
              </a:rPr>
              <a:t>1 – You are made for relationships.</a:t>
            </a:r>
          </a:p>
          <a:p>
            <a:pPr marL="0" lvl="0" indent="0">
              <a:buSzTx/>
              <a:buNone/>
              <a:defRPr sz="1800">
                <a:solidFill>
                  <a:srgbClr val="000000"/>
                </a:solidFill>
              </a:defRPr>
            </a:pPr>
            <a:r>
              <a:rPr sz="3800">
                <a:solidFill>
                  <a:srgbClr val="FFFFFF"/>
                </a:solidFill>
              </a:rPr>
              <a:t>2 – You are made with the capacity to choose.</a:t>
            </a:r>
          </a:p>
          <a:p>
            <a:pPr marL="0" lvl="0" indent="0">
              <a:buSzTx/>
              <a:buNone/>
              <a:defRPr sz="1800">
                <a:solidFill>
                  <a:srgbClr val="000000"/>
                </a:solidFill>
              </a:defRPr>
            </a:pPr>
            <a:r>
              <a:rPr sz="3800">
                <a:solidFill>
                  <a:srgbClr val="FFFFFF"/>
                </a:solidFill>
              </a:rPr>
              <a:t>3 – You are made to take responsibility for yourself.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Three Relationships</a:t>
            </a:r>
          </a:p>
        </p:txBody>
      </p:sp>
      <p:sp>
        <p:nvSpPr>
          <p:cNvPr id="39" name="Shape 39"/>
          <p:cNvSpPr>
            <a:spLocks noGrp="1"/>
          </p:cNvSpPr>
          <p:nvPr>
            <p:ph type="body" idx="1"/>
          </p:nvPr>
        </p:nvSpPr>
        <p:spPr>
          <a:prstGeom prst="rect">
            <a:avLst/>
          </a:prstGeom>
        </p:spPr>
        <p:txBody>
          <a:bodyPr/>
          <a:lstStyle/>
          <a:p>
            <a:pPr marL="0" lvl="0" indent="0">
              <a:spcBef>
                <a:spcPts val="2400"/>
              </a:spcBef>
              <a:buSzTx/>
              <a:buNone/>
              <a:defRPr sz="1800">
                <a:solidFill>
                  <a:srgbClr val="000000"/>
                </a:solidFill>
              </a:defRPr>
            </a:pPr>
            <a:r>
              <a:rPr sz="4000">
                <a:solidFill>
                  <a:srgbClr val="FFFFFF"/>
                </a:solidFill>
              </a:rPr>
              <a:t> 36"Teacher, which is the greatest commandment in the Law?" 37Jesus replied: " 'Love the Lord your God with all your heart and with all your soul and with all your mind. 38This is the first and greatest commandment. 39And the second is like it: 'Love your neighbor as yourself. 40All the Law and the Prophets hang on these two commandments."  </a:t>
            </a:r>
          </a:p>
          <a:p>
            <a:pPr marL="0" lvl="0" indent="0" algn="ctr">
              <a:spcBef>
                <a:spcPts val="2400"/>
              </a:spcBef>
              <a:buSzTx/>
              <a:buNone/>
              <a:defRPr sz="1800">
                <a:solidFill>
                  <a:srgbClr val="000000"/>
                </a:solidFill>
              </a:defRPr>
            </a:pPr>
            <a:r>
              <a:rPr sz="4000">
                <a:solidFill>
                  <a:srgbClr val="FFFFFF"/>
                </a:solidFill>
              </a:rPr>
              <a:t>Matthew 22: 36-40.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xfrm>
            <a:off x="952500" y="622300"/>
            <a:ext cx="11099800" cy="2120900"/>
          </a:xfrm>
          <a:prstGeom prst="rect">
            <a:avLst/>
          </a:prstGeom>
        </p:spPr>
        <p:txBody>
          <a:bodyPr/>
          <a:lstStyle/>
          <a:p>
            <a:pPr lvl="0" defTabSz="496570">
              <a:defRPr sz="1800">
                <a:solidFill>
                  <a:srgbClr val="000000"/>
                </a:solidFill>
              </a:defRPr>
            </a:pPr>
            <a:r>
              <a:rPr sz="6800">
                <a:solidFill>
                  <a:srgbClr val="FFFFFF"/>
                </a:solidFill>
              </a:rPr>
              <a:t>God, Others, Self</a:t>
            </a:r>
          </a:p>
          <a:p>
            <a:pPr lvl="0" defTabSz="496570">
              <a:spcBef>
                <a:spcPts val="3500"/>
              </a:spcBef>
              <a:defRPr sz="1800">
                <a:solidFill>
                  <a:srgbClr val="000000"/>
                </a:solidFill>
              </a:defRPr>
            </a:pPr>
            <a:r>
              <a:rPr sz="3230">
                <a:solidFill>
                  <a:srgbClr val="FFFFFF"/>
                </a:solidFill>
              </a:rPr>
              <a:t>If one is out of balance, it affects the others!</a:t>
            </a:r>
          </a:p>
        </p:txBody>
      </p:sp>
      <p:pic>
        <p:nvPicPr>
          <p:cNvPr id="42" name="pasted-image.png"/>
          <p:cNvPicPr/>
          <p:nvPr/>
        </p:nvPicPr>
        <p:blipFill>
          <a:blip r:embed="rId2">
            <a:extLst/>
          </a:blip>
          <a:stretch>
            <a:fillRect/>
          </a:stretch>
        </p:blipFill>
        <p:spPr>
          <a:xfrm>
            <a:off x="3917950" y="4133850"/>
            <a:ext cx="5918200" cy="4419600"/>
          </a:xfrm>
          <a:prstGeom prst="rect">
            <a:avLst/>
          </a:prstGeom>
          <a:ln w="12700">
            <a:miter lim="400000"/>
          </a:ln>
        </p:spPr>
      </p:pic>
      <p:sp>
        <p:nvSpPr>
          <p:cNvPr id="43" name="Shape 43"/>
          <p:cNvSpPr/>
          <p:nvPr/>
        </p:nvSpPr>
        <p:spPr>
          <a:xfrm>
            <a:off x="6109271" y="4946649"/>
            <a:ext cx="1052958" cy="6858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a:solidFill>
                  <a:srgbClr val="010101"/>
                </a:solidFill>
              </a:defRPr>
            </a:lvl1pPr>
          </a:lstStyle>
          <a:p>
            <a:pPr lvl="0">
              <a:defRPr sz="1800">
                <a:solidFill>
                  <a:srgbClr val="000000"/>
                </a:solidFill>
              </a:defRPr>
            </a:pPr>
            <a:r>
              <a:rPr sz="3800">
                <a:solidFill>
                  <a:srgbClr val="010101"/>
                </a:solidFill>
              </a:rPr>
              <a:t>God</a:t>
            </a:r>
          </a:p>
        </p:txBody>
      </p:sp>
      <p:sp>
        <p:nvSpPr>
          <p:cNvPr id="44" name="Shape 44"/>
          <p:cNvSpPr/>
          <p:nvPr/>
        </p:nvSpPr>
        <p:spPr>
          <a:xfrm>
            <a:off x="7073658" y="6877049"/>
            <a:ext cx="1562584" cy="6858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lvl="0">
              <a:defRPr sz="1800"/>
            </a:pPr>
            <a:r>
              <a:rPr sz="3800"/>
              <a:t>Others</a:t>
            </a:r>
          </a:p>
        </p:txBody>
      </p:sp>
      <p:sp>
        <p:nvSpPr>
          <p:cNvPr id="45" name="Shape 45"/>
          <p:cNvSpPr/>
          <p:nvPr/>
        </p:nvSpPr>
        <p:spPr>
          <a:xfrm>
            <a:off x="5033352" y="6877049"/>
            <a:ext cx="918796" cy="6858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lvl="0">
              <a:defRPr sz="1800"/>
            </a:pPr>
            <a:r>
              <a:rPr sz="3800"/>
              <a:t>Self</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Relationship Truths</a:t>
            </a:r>
          </a:p>
        </p:txBody>
      </p:sp>
      <p:sp>
        <p:nvSpPr>
          <p:cNvPr id="48" name="Shape 48"/>
          <p:cNvSpPr>
            <a:spLocks noGrp="1"/>
          </p:cNvSpPr>
          <p:nvPr>
            <p:ph type="body" idx="1"/>
          </p:nvPr>
        </p:nvSpPr>
        <p:spPr>
          <a:prstGeom prst="rect">
            <a:avLst/>
          </a:prstGeom>
        </p:spPr>
        <p:txBody>
          <a:bodyPr anchor="b"/>
          <a:lstStyle/>
          <a:p>
            <a:pPr marL="0" lvl="0" indent="0" defTabSz="502412">
              <a:spcBef>
                <a:spcPts val="3200"/>
              </a:spcBef>
              <a:buSzTx/>
              <a:buNone/>
              <a:defRPr sz="1800">
                <a:solidFill>
                  <a:srgbClr val="000000"/>
                </a:solidFill>
              </a:defRPr>
            </a:pPr>
            <a:r>
              <a:rPr sz="2408">
                <a:solidFill>
                  <a:srgbClr val="FFFFFF"/>
                </a:solidFill>
                <a:latin typeface="Times New Roman Bold"/>
                <a:ea typeface="Times New Roman Bold"/>
                <a:cs typeface="Times New Roman Bold"/>
                <a:sym typeface="Times New Roman Bold"/>
              </a:rPr>
              <a:t>TRUTH: You have a relationship with God, with others, and yourself.  They are related to each other.</a:t>
            </a:r>
          </a:p>
          <a:p>
            <a:pPr marL="0" lvl="0" indent="0" defTabSz="502412">
              <a:spcBef>
                <a:spcPts val="3200"/>
              </a:spcBef>
              <a:buSzTx/>
              <a:buNone/>
              <a:defRPr sz="1800">
                <a:solidFill>
                  <a:srgbClr val="000000"/>
                </a:solidFill>
              </a:defRPr>
            </a:pPr>
            <a:r>
              <a:rPr sz="2408">
                <a:solidFill>
                  <a:srgbClr val="FFFFFF"/>
                </a:solidFill>
                <a:latin typeface="Times New Roman Bold"/>
                <a:ea typeface="Times New Roman Bold"/>
                <a:cs typeface="Times New Roman Bold"/>
                <a:sym typeface="Times New Roman Bold"/>
              </a:rPr>
              <a:t>TRUTH: When one relationship is out of balance, the other two suffer.</a:t>
            </a:r>
          </a:p>
          <a:p>
            <a:pPr marL="0" lvl="0" indent="0" defTabSz="502412">
              <a:spcBef>
                <a:spcPts val="3200"/>
              </a:spcBef>
              <a:buSzTx/>
              <a:buNone/>
              <a:defRPr sz="1800">
                <a:solidFill>
                  <a:srgbClr val="000000"/>
                </a:solidFill>
              </a:defRPr>
            </a:pPr>
            <a:r>
              <a:rPr sz="2408">
                <a:solidFill>
                  <a:srgbClr val="FFFFFF"/>
                </a:solidFill>
                <a:latin typeface="Times New Roman Bold"/>
                <a:ea typeface="Times New Roman Bold"/>
                <a:cs typeface="Times New Roman Bold"/>
                <a:sym typeface="Times New Roman Bold"/>
              </a:rPr>
              <a:t>TRUTH: It’s never just about the other person. </a:t>
            </a:r>
            <a:r>
              <a:rPr sz="2408">
                <a:solidFill>
                  <a:srgbClr val="FFFFFF"/>
                </a:solidFill>
              </a:rPr>
              <a:t> </a:t>
            </a:r>
            <a:r>
              <a:rPr sz="2408">
                <a:solidFill>
                  <a:srgbClr val="FFFFFF"/>
                </a:solidFill>
                <a:latin typeface="Times New Roman Bold"/>
                <a:ea typeface="Times New Roman Bold"/>
                <a:cs typeface="Times New Roman Bold"/>
                <a:sym typeface="Times New Roman Bold"/>
              </a:rPr>
              <a:t>The problem you have with another person is also a problem you have with yourself. </a:t>
            </a:r>
            <a:endParaRPr sz="2408">
              <a:solidFill>
                <a:srgbClr val="FFFFFF"/>
              </a:solidFill>
            </a:endParaRPr>
          </a:p>
          <a:p>
            <a:pPr marL="0" lvl="0" indent="0" defTabSz="502412">
              <a:spcBef>
                <a:spcPts val="3200"/>
              </a:spcBef>
              <a:buSzTx/>
              <a:buNone/>
              <a:defRPr sz="1800">
                <a:solidFill>
                  <a:srgbClr val="000000"/>
                </a:solidFill>
              </a:defRPr>
            </a:pPr>
            <a:r>
              <a:rPr sz="2408">
                <a:solidFill>
                  <a:srgbClr val="FFFFFF"/>
                </a:solidFill>
                <a:latin typeface="Times New Roman Bold"/>
                <a:ea typeface="Times New Roman Bold"/>
                <a:cs typeface="Times New Roman Bold"/>
                <a:sym typeface="Times New Roman Bold"/>
              </a:rPr>
              <a:t>TRUTH: You must put yourself in the picture when you are looking at a relationship problem.</a:t>
            </a:r>
            <a:r>
              <a:rPr sz="2408">
                <a:solidFill>
                  <a:srgbClr val="FFFFFF"/>
                </a:solidFill>
              </a:rPr>
              <a:t> </a:t>
            </a:r>
          </a:p>
          <a:p>
            <a:pPr marL="682912" lvl="1" indent="-289720" defTabSz="502412">
              <a:spcBef>
                <a:spcPts val="3200"/>
              </a:spcBef>
              <a:defRPr sz="1800">
                <a:solidFill>
                  <a:srgbClr val="000000"/>
                </a:solidFill>
              </a:defRPr>
            </a:pPr>
            <a:r>
              <a:rPr sz="2408">
                <a:solidFill>
                  <a:srgbClr val="FFFFFF"/>
                </a:solidFill>
              </a:rPr>
              <a:t>Blamer (martyr), Placater, Distracter, Computer, Martyr</a:t>
            </a:r>
          </a:p>
          <a:p>
            <a:pPr marL="682912" lvl="1" indent="-289720" defTabSz="502412">
              <a:spcBef>
                <a:spcPts val="3200"/>
              </a:spcBef>
              <a:defRPr sz="1800">
                <a:solidFill>
                  <a:srgbClr val="000000"/>
                </a:solidFill>
              </a:defRPr>
            </a:pPr>
            <a:r>
              <a:rPr sz="2408">
                <a:solidFill>
                  <a:srgbClr val="FFFFFF"/>
                </a:solidFill>
              </a:rPr>
              <a:t>Remember the garden of Eden “This woman, that YOU put here…”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6 Steps to Developing the Power of One</a:t>
            </a:r>
          </a:p>
        </p:txBody>
      </p:sp>
      <p:sp>
        <p:nvSpPr>
          <p:cNvPr id="51" name="Shape 51"/>
          <p:cNvSpPr>
            <a:spLocks noGrp="1"/>
          </p:cNvSpPr>
          <p:nvPr>
            <p:ph type="body" idx="1"/>
          </p:nvPr>
        </p:nvSpPr>
        <p:spPr>
          <a:xfrm>
            <a:off x="952500" y="2590800"/>
            <a:ext cx="11099800" cy="6299200"/>
          </a:xfrm>
          <a:prstGeom prst="rect">
            <a:avLst/>
          </a:prstGeom>
        </p:spPr>
        <p:txBody>
          <a:bodyPr/>
          <a:lstStyle/>
          <a:p>
            <a:pPr marL="619125" lvl="0" indent="-470534" defTabSz="379729">
              <a:spcBef>
                <a:spcPts val="2700"/>
              </a:spcBef>
              <a:buSzPct val="100000"/>
              <a:buFont typeface="Wingdings"/>
              <a:buAutoNum type="arabicPeriod"/>
              <a:defRPr sz="1800">
                <a:solidFill>
                  <a:srgbClr val="000000"/>
                </a:solidFill>
              </a:defRPr>
            </a:pPr>
            <a:r>
              <a:rPr sz="2470">
                <a:solidFill>
                  <a:srgbClr val="FFFFFF"/>
                </a:solidFill>
                <a:latin typeface="Times New Roman Bold"/>
                <a:ea typeface="Times New Roman Bold"/>
                <a:cs typeface="Times New Roman Bold"/>
                <a:sym typeface="Times New Roman Bold"/>
              </a:rPr>
              <a:t>Take control of your thoughts, feelings and actions</a:t>
            </a:r>
          </a:p>
          <a:p>
            <a:pPr marL="619125" lvl="0" indent="-470534" defTabSz="379729">
              <a:spcBef>
                <a:spcPts val="2700"/>
              </a:spcBef>
              <a:buSzPct val="100000"/>
              <a:buFont typeface="Wingdings"/>
              <a:buAutoNum type="arabicPeriod"/>
              <a:defRPr sz="1800">
                <a:solidFill>
                  <a:srgbClr val="000000"/>
                </a:solidFill>
              </a:defRPr>
            </a:pPr>
            <a:r>
              <a:rPr sz="2470">
                <a:solidFill>
                  <a:srgbClr val="FFFFFF"/>
                </a:solidFill>
                <a:latin typeface="Times New Roman Bold"/>
                <a:ea typeface="Times New Roman Bold"/>
                <a:cs typeface="Times New Roman Bold"/>
                <a:sym typeface="Times New Roman Bold"/>
              </a:rPr>
              <a:t>Take responsibility for your buttons</a:t>
            </a:r>
          </a:p>
          <a:p>
            <a:pPr marL="594359" lvl="1" indent="-297179" defTabSz="379729">
              <a:spcBef>
                <a:spcPts val="2700"/>
              </a:spcBef>
              <a:defRPr sz="1800">
                <a:solidFill>
                  <a:srgbClr val="000000"/>
                </a:solidFill>
              </a:defRPr>
            </a:pPr>
            <a:r>
              <a:rPr sz="2470">
                <a:solidFill>
                  <a:srgbClr val="FFFFFF"/>
                </a:solidFill>
                <a:latin typeface="Times New Roman Bold"/>
                <a:ea typeface="Times New Roman Bold"/>
                <a:cs typeface="Times New Roman Bold"/>
                <a:sym typeface="Times New Roman Bold"/>
              </a:rPr>
              <a:t>I am responsible for my own responses.  </a:t>
            </a:r>
          </a:p>
          <a:p>
            <a:pPr marL="619125" lvl="0" indent="-470534" defTabSz="379729">
              <a:spcBef>
                <a:spcPts val="2700"/>
              </a:spcBef>
              <a:buSzPct val="100000"/>
              <a:buFont typeface="Wingdings"/>
              <a:buAutoNum type="arabicPeriod" startAt="3"/>
              <a:defRPr sz="1800">
                <a:solidFill>
                  <a:srgbClr val="000000"/>
                </a:solidFill>
              </a:defRPr>
            </a:pPr>
            <a:r>
              <a:rPr sz="2470">
                <a:solidFill>
                  <a:srgbClr val="FFFFFF"/>
                </a:solidFill>
                <a:latin typeface="Times New Roman Bold"/>
                <a:ea typeface="Times New Roman Bold"/>
                <a:cs typeface="Times New Roman Bold"/>
                <a:sym typeface="Times New Roman Bold"/>
              </a:rPr>
              <a:t>Don’t give others the power to control your feelings</a:t>
            </a:r>
          </a:p>
          <a:p>
            <a:pPr marL="619125" lvl="0" indent="-470534" defTabSz="379729">
              <a:spcBef>
                <a:spcPts val="2700"/>
              </a:spcBef>
              <a:buSzPct val="100000"/>
              <a:buFont typeface="Wingdings"/>
              <a:buAutoNum type="arabicPeriod" startAt="4"/>
              <a:defRPr sz="1800">
                <a:solidFill>
                  <a:srgbClr val="000000"/>
                </a:solidFill>
              </a:defRPr>
            </a:pPr>
            <a:r>
              <a:rPr sz="2470">
                <a:solidFill>
                  <a:srgbClr val="FFFFFF"/>
                </a:solidFill>
                <a:latin typeface="Times New Roman Bold"/>
                <a:ea typeface="Times New Roman Bold"/>
                <a:cs typeface="Times New Roman Bold"/>
                <a:sym typeface="Times New Roman Bold"/>
              </a:rPr>
              <a:t>Don’t look to others to make you happy.</a:t>
            </a:r>
            <a:endParaRPr sz="2470">
              <a:solidFill>
                <a:srgbClr val="FFFFFF"/>
              </a:solidFill>
            </a:endParaRPr>
          </a:p>
          <a:p>
            <a:pPr marL="916304" lvl="1" indent="-470534" defTabSz="379729">
              <a:spcBef>
                <a:spcPts val="2700"/>
              </a:spcBef>
              <a:buSzPct val="100000"/>
              <a:buFont typeface="Wingdings"/>
              <a:buAutoNum type="alphaLcPeriod"/>
              <a:defRPr sz="1800">
                <a:solidFill>
                  <a:srgbClr val="000000"/>
                </a:solidFill>
              </a:defRPr>
            </a:pPr>
            <a:r>
              <a:rPr sz="1819">
                <a:solidFill>
                  <a:srgbClr val="FFFFFF"/>
                </a:solidFill>
              </a:rPr>
              <a:t>“I reckon people are about as happy as they make up their minds to be.”~ Abe Lincoln</a:t>
            </a:r>
          </a:p>
          <a:p>
            <a:pPr marL="619125" lvl="0" indent="-470534" defTabSz="379729">
              <a:spcBef>
                <a:spcPts val="2700"/>
              </a:spcBef>
              <a:buSzPct val="100000"/>
              <a:buFont typeface="Wingdings"/>
              <a:buAutoNum type="arabicPeriod" startAt="5"/>
              <a:defRPr sz="1800">
                <a:solidFill>
                  <a:srgbClr val="000000"/>
                </a:solidFill>
              </a:defRPr>
            </a:pPr>
            <a:r>
              <a:rPr sz="2470">
                <a:solidFill>
                  <a:srgbClr val="FFFFFF"/>
                </a:solidFill>
                <a:latin typeface="Times New Roman Bold"/>
                <a:ea typeface="Times New Roman Bold"/>
                <a:cs typeface="Times New Roman Bold"/>
                <a:sym typeface="Times New Roman Bold"/>
              </a:rPr>
              <a:t>Become the CEO of your life</a:t>
            </a:r>
            <a:endParaRPr sz="2470">
              <a:solidFill>
                <a:srgbClr val="FFFFFF"/>
              </a:solidFill>
            </a:endParaRPr>
          </a:p>
          <a:p>
            <a:pPr marL="619125" lvl="0" indent="-470534" defTabSz="379729">
              <a:spcBef>
                <a:spcPts val="2700"/>
              </a:spcBef>
              <a:buSzPct val="100000"/>
              <a:buFont typeface="Wingdings"/>
              <a:buAutoNum type="arabicPeriod" startAt="6"/>
              <a:defRPr sz="1800">
                <a:solidFill>
                  <a:srgbClr val="000000"/>
                </a:solidFill>
              </a:defRPr>
            </a:pPr>
            <a:r>
              <a:rPr sz="2470">
                <a:solidFill>
                  <a:srgbClr val="FFFFFF"/>
                </a:solidFill>
                <a:latin typeface="Times New Roman Bold"/>
                <a:ea typeface="Times New Roman Bold"/>
                <a:cs typeface="Times New Roman Bold"/>
                <a:sym typeface="Times New Roman Bold"/>
              </a:rPr>
              <a:t>Recruit Assistants/Assistance</a:t>
            </a:r>
          </a:p>
          <a:p>
            <a:pPr marL="916304" lvl="1" indent="-470534" defTabSz="379729">
              <a:spcBef>
                <a:spcPts val="2700"/>
              </a:spcBef>
              <a:buSzPct val="100000"/>
              <a:buFont typeface="Wingdings"/>
              <a:buAutoNum type="alphaLcPeriod"/>
              <a:defRPr sz="1800">
                <a:solidFill>
                  <a:srgbClr val="000000"/>
                </a:solidFill>
              </a:defRPr>
            </a:pPr>
            <a:r>
              <a:rPr sz="2470" u="sng">
                <a:solidFill>
                  <a:srgbClr val="FFFFFF"/>
                </a:solidFill>
              </a:rPr>
              <a:t>XYZ</a:t>
            </a:r>
            <a:r>
              <a:rPr sz="2470">
                <a:solidFill>
                  <a:srgbClr val="FFFFFF"/>
                </a:solidFill>
              </a:rPr>
              <a:t> Formula: “When </a:t>
            </a:r>
            <a:r>
              <a:rPr sz="2470" u="sng">
                <a:solidFill>
                  <a:srgbClr val="FFFFFF"/>
                </a:solidFill>
              </a:rPr>
              <a:t>X</a:t>
            </a:r>
            <a:r>
              <a:rPr sz="2470">
                <a:solidFill>
                  <a:srgbClr val="FFFFFF"/>
                </a:solidFill>
              </a:rPr>
              <a:t> happens, I feel </a:t>
            </a:r>
            <a:r>
              <a:rPr sz="2470" u="sng">
                <a:solidFill>
                  <a:srgbClr val="FFFFFF"/>
                </a:solidFill>
              </a:rPr>
              <a:t>Y</a:t>
            </a:r>
            <a:r>
              <a:rPr sz="2470">
                <a:solidFill>
                  <a:srgbClr val="FFFFFF"/>
                </a:solidFill>
              </a:rPr>
              <a:t>, could you consider doing </a:t>
            </a:r>
            <a:r>
              <a:rPr sz="2470" u="sng">
                <a:solidFill>
                  <a:srgbClr val="FFFFFF"/>
                </a:solidFill>
              </a:rPr>
              <a:t>Z</a:t>
            </a:r>
            <a:r>
              <a:rPr sz="2470">
                <a:solidFill>
                  <a:srgbClr val="FFFFFF"/>
                </a:solidFill>
              </a:rPr>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Scriptures</a:t>
            </a:r>
          </a:p>
        </p:txBody>
      </p:sp>
      <p:sp>
        <p:nvSpPr>
          <p:cNvPr id="54" name="Shape 54"/>
          <p:cNvSpPr>
            <a:spLocks noGrp="1"/>
          </p:cNvSpPr>
          <p:nvPr>
            <p:ph type="body" idx="1"/>
          </p:nvPr>
        </p:nvSpPr>
        <p:spPr>
          <a:xfrm>
            <a:off x="952500" y="2597150"/>
            <a:ext cx="11099800" cy="6286500"/>
          </a:xfrm>
          <a:prstGeom prst="rect">
            <a:avLst/>
          </a:prstGeom>
        </p:spPr>
        <p:txBody>
          <a:bodyPr/>
          <a:lstStyle/>
          <a:p>
            <a:pPr marL="885928" lvl="1" indent="-687046" defTabSz="508254">
              <a:spcBef>
                <a:spcPts val="0"/>
              </a:spcBef>
              <a:buSzPct val="100000"/>
              <a:buFont typeface="Wingdings"/>
              <a:buChar char="➢"/>
              <a:defRPr sz="1800">
                <a:solidFill>
                  <a:srgbClr val="000000"/>
                </a:solidFill>
              </a:defRPr>
            </a:pPr>
            <a:r>
              <a:rPr sz="3306" b="1">
                <a:solidFill>
                  <a:srgbClr val="FFFFFF"/>
                </a:solidFill>
              </a:rPr>
              <a:t>Proverbs 23:7</a:t>
            </a:r>
            <a:r>
              <a:rPr sz="3306">
                <a:solidFill>
                  <a:srgbClr val="FFFFFF"/>
                </a:solidFill>
              </a:rPr>
              <a:t> (NIV) Do not eat the food of a begrudging host, do not crave his delicacies, for he is the kind of person who is always thinking about the cost.  “Eat and drink” he says to you, but his heart is not with you.</a:t>
            </a:r>
          </a:p>
          <a:p>
            <a:pPr marL="885928" lvl="1" indent="-687046" defTabSz="508254">
              <a:spcBef>
                <a:spcPts val="0"/>
              </a:spcBef>
              <a:buSzPct val="100000"/>
              <a:buFont typeface="Wingdings"/>
              <a:buChar char="➢"/>
              <a:defRPr sz="1800">
                <a:solidFill>
                  <a:srgbClr val="000000"/>
                </a:solidFill>
              </a:defRPr>
            </a:pPr>
            <a:r>
              <a:rPr sz="3306" b="1">
                <a:solidFill>
                  <a:srgbClr val="FFFFFF"/>
                </a:solidFill>
              </a:rPr>
              <a:t>Galatians 6:7</a:t>
            </a:r>
            <a:r>
              <a:rPr sz="3306">
                <a:solidFill>
                  <a:srgbClr val="FFFFFF"/>
                </a:solidFill>
              </a:rPr>
              <a:t> (NAS) 7</a:t>
            </a:r>
            <a:r>
              <a:rPr sz="3306" baseline="31999">
                <a:solidFill>
                  <a:srgbClr val="FFFFFF"/>
                </a:solidFill>
              </a:rPr>
              <a:t> </a:t>
            </a:r>
            <a:r>
              <a:rPr sz="3306">
                <a:solidFill>
                  <a:srgbClr val="FFFFFF"/>
                </a:solidFill>
              </a:rPr>
              <a:t>Do not be deceived, God is not mocked; for whatever a man sows, this he will also reap.</a:t>
            </a:r>
          </a:p>
          <a:p>
            <a:pPr marL="885928" lvl="1" indent="-687046" defTabSz="508254">
              <a:spcBef>
                <a:spcPts val="0"/>
              </a:spcBef>
              <a:buSzPct val="100000"/>
              <a:buFont typeface="Wingdings"/>
              <a:buChar char="➢"/>
              <a:defRPr sz="1800">
                <a:solidFill>
                  <a:srgbClr val="000000"/>
                </a:solidFill>
              </a:defRPr>
            </a:pPr>
            <a:r>
              <a:rPr sz="3306" b="1">
                <a:solidFill>
                  <a:srgbClr val="FFFFFF"/>
                </a:solidFill>
              </a:rPr>
              <a:t>2 Corinthians 10:5</a:t>
            </a:r>
            <a:r>
              <a:rPr sz="3306">
                <a:solidFill>
                  <a:srgbClr val="FFFFFF"/>
                </a:solidFill>
              </a:rPr>
              <a:t> (NIV) 5We demolish arguments and every pretension that sets itself up against the knowledge of God, and we take captive every thought to make it obedient to Christ.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Scriptures</a:t>
            </a:r>
          </a:p>
        </p:txBody>
      </p:sp>
      <p:sp>
        <p:nvSpPr>
          <p:cNvPr id="57" name="Shape 57"/>
          <p:cNvSpPr>
            <a:spLocks noGrp="1"/>
          </p:cNvSpPr>
          <p:nvPr>
            <p:ph type="body" idx="1"/>
          </p:nvPr>
        </p:nvSpPr>
        <p:spPr>
          <a:xfrm>
            <a:off x="812800" y="2349500"/>
            <a:ext cx="11099800" cy="6286500"/>
          </a:xfrm>
          <a:prstGeom prst="rect">
            <a:avLst/>
          </a:prstGeom>
        </p:spPr>
        <p:txBody>
          <a:bodyPr/>
          <a:lstStyle/>
          <a:p>
            <a:pPr marL="753548" lvl="1" indent="-584384" defTabSz="432308">
              <a:spcBef>
                <a:spcPts val="0"/>
              </a:spcBef>
              <a:buSzPct val="100000"/>
              <a:buFont typeface="Wingdings"/>
              <a:buChar char="➢"/>
              <a:defRPr sz="1800">
                <a:solidFill>
                  <a:srgbClr val="000000"/>
                </a:solidFill>
              </a:defRPr>
            </a:pPr>
            <a:r>
              <a:rPr sz="2812" b="1">
                <a:solidFill>
                  <a:srgbClr val="FFFFFF"/>
                </a:solidFill>
              </a:rPr>
              <a:t>Philippians 4:8-9</a:t>
            </a:r>
            <a:r>
              <a:rPr sz="2812">
                <a:solidFill>
                  <a:srgbClr val="FFFFFF"/>
                </a:solidFill>
              </a:rPr>
              <a:t> (NIV)</a:t>
            </a:r>
            <a:r>
              <a:rPr sz="2812">
                <a:solidFill>
                  <a:srgbClr val="333366"/>
                </a:solidFill>
                <a:uFill>
                  <a:solidFill>
                    <a:srgbClr val="333366"/>
                  </a:solidFill>
                </a:uFill>
                <a:latin typeface="Verdana"/>
                <a:ea typeface="Verdana"/>
                <a:cs typeface="Verdana"/>
                <a:sym typeface="Verdana"/>
              </a:rPr>
              <a:t> </a:t>
            </a:r>
            <a:r>
              <a:rPr sz="2812">
                <a:solidFill>
                  <a:srgbClr val="FFFFFF"/>
                </a:solidFill>
              </a:rPr>
              <a:t>8Finally, brothers, whatever is true, whatever is noble, whatever is right, whatever is pure, whatever is lovely, whatever is admirable—if anything is excellent or praiseworthy—think about such things. 9Whatever you have learned or received or heard from me, or seen in me—put it into practice. And the God of peace will be with you  </a:t>
            </a:r>
          </a:p>
          <a:p>
            <a:pPr marL="753548" lvl="1" indent="-584384" defTabSz="432308">
              <a:spcBef>
                <a:spcPts val="0"/>
              </a:spcBef>
              <a:buSzPct val="100000"/>
              <a:buFont typeface="Wingdings"/>
              <a:buChar char="➢"/>
              <a:defRPr sz="1800">
                <a:solidFill>
                  <a:srgbClr val="000000"/>
                </a:solidFill>
              </a:defRPr>
            </a:pPr>
            <a:r>
              <a:rPr sz="2812" b="1">
                <a:solidFill>
                  <a:srgbClr val="FFFFFF"/>
                </a:solidFill>
              </a:rPr>
              <a:t>James 1:19-20</a:t>
            </a:r>
            <a:r>
              <a:rPr sz="2812">
                <a:solidFill>
                  <a:srgbClr val="FFFFFF"/>
                </a:solidFill>
              </a:rPr>
              <a:t> (NIV) 19My dear brothers, take note of this: Everyone should be quick to listen, slow to speak and slow to become angry, 20 for man's anger does not bring about the righteous life that God desires.</a:t>
            </a:r>
          </a:p>
          <a:p>
            <a:pPr marL="753548" lvl="1" indent="-584384" defTabSz="432308">
              <a:spcBef>
                <a:spcPts val="0"/>
              </a:spcBef>
              <a:buSzPct val="100000"/>
              <a:buFont typeface="Wingdings"/>
              <a:buChar char="➢"/>
              <a:defRPr sz="1800">
                <a:solidFill>
                  <a:srgbClr val="000000"/>
                </a:solidFill>
              </a:defRPr>
            </a:pPr>
            <a:r>
              <a:rPr sz="2812" b="1">
                <a:solidFill>
                  <a:srgbClr val="FFFFFF"/>
                </a:solidFill>
              </a:rPr>
              <a:t>Psalm 139</a:t>
            </a:r>
            <a:r>
              <a:rPr sz="2812">
                <a:solidFill>
                  <a:srgbClr val="FFFFFF"/>
                </a:solidFill>
              </a:rPr>
              <a:t>: For you formed my inward parts; you knitted me together in my mother's womb.I praise you, for I am fearfully and wonderfully made. Wonderful are your works,my soul knows it very well.</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Scriptures</a:t>
            </a:r>
          </a:p>
        </p:txBody>
      </p:sp>
      <p:sp>
        <p:nvSpPr>
          <p:cNvPr id="60" name="Shape 60"/>
          <p:cNvSpPr>
            <a:spLocks noGrp="1"/>
          </p:cNvSpPr>
          <p:nvPr>
            <p:ph type="body" idx="1"/>
          </p:nvPr>
        </p:nvSpPr>
        <p:spPr>
          <a:xfrm>
            <a:off x="812800" y="2349500"/>
            <a:ext cx="11099800" cy="6286500"/>
          </a:xfrm>
          <a:prstGeom prst="rect">
            <a:avLst/>
          </a:prstGeom>
        </p:spPr>
        <p:txBody>
          <a:bodyPr/>
          <a:lstStyle/>
          <a:p>
            <a:pPr marL="926661" lvl="1" indent="-718635" defTabSz="531622">
              <a:spcBef>
                <a:spcPts val="0"/>
              </a:spcBef>
              <a:buSzPct val="100000"/>
              <a:buFont typeface="Wingdings"/>
              <a:buChar char="➢"/>
              <a:defRPr sz="1800">
                <a:solidFill>
                  <a:srgbClr val="000000"/>
                </a:solidFill>
              </a:defRPr>
            </a:pPr>
            <a:r>
              <a:rPr sz="3458" b="1">
                <a:solidFill>
                  <a:srgbClr val="FFFFFF"/>
                </a:solidFill>
              </a:rPr>
              <a:t>Matthew 7:1-5</a:t>
            </a:r>
            <a:r>
              <a:rPr sz="3458">
                <a:solidFill>
                  <a:srgbClr val="FFFFFF"/>
                </a:solidFill>
              </a:rPr>
              <a:t> Do not judge or you too will be judged.  For in the same way you judge others you will be judged, and with the measure you use, it will be measured to you. Why do you look at the speck of sawdust in someone else’s eye and pay no attention to the plank in your own eye? How can you say to your brother, 'Let me take the speck out of your eye,' when all the time there is a plank in your own eye? You hypocrite, first take the plank out of your own eye and then you will see clearly to remove the speck from your brother's eye.</a:t>
            </a:r>
          </a:p>
        </p:txBody>
      </p:sp>
    </p:spTree>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Custom</PresentationFormat>
  <Paragraphs>56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Gradient</vt:lpstr>
      <vt:lpstr>Getting Along with Others</vt:lpstr>
      <vt:lpstr>Relationship DNA</vt:lpstr>
      <vt:lpstr>Three Relationships</vt:lpstr>
      <vt:lpstr>God, Others, Self If one is out of balance, it affects the others!</vt:lpstr>
      <vt:lpstr>Relationship Truths</vt:lpstr>
      <vt:lpstr>6 Steps to Developing the Power of One</vt:lpstr>
      <vt:lpstr>Scriptures</vt:lpstr>
      <vt:lpstr>Scriptures</vt:lpstr>
      <vt:lpstr>Scriptures</vt:lpstr>
      <vt:lpstr>Scriptures</vt:lpstr>
      <vt:lpstr>Forgiveness</vt:lpstr>
      <vt:lpstr>What does it mean to turn the other cheek?</vt:lpstr>
      <vt:lpstr>What does it mean to turn the other cheek?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Along with Others</dc:title>
  <dc:creator>Secretary</dc:creator>
  <cp:lastModifiedBy>Secretary</cp:lastModifiedBy>
  <cp:revision>1</cp:revision>
  <dcterms:modified xsi:type="dcterms:W3CDTF">2015-07-08T14:23:36Z</dcterms:modified>
</cp:coreProperties>
</file>