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3" r:id="rId4"/>
    <p:sldId id="276" r:id="rId5"/>
    <p:sldId id="264" r:id="rId6"/>
    <p:sldId id="258" r:id="rId7"/>
    <p:sldId id="259" r:id="rId8"/>
    <p:sldId id="265" r:id="rId9"/>
    <p:sldId id="260" r:id="rId10"/>
    <p:sldId id="261" r:id="rId11"/>
    <p:sldId id="266" r:id="rId12"/>
    <p:sldId id="267" r:id="rId13"/>
    <p:sldId id="262" r:id="rId14"/>
    <p:sldId id="268" r:id="rId15"/>
    <p:sldId id="277" r:id="rId16"/>
    <p:sldId id="269" r:id="rId17"/>
    <p:sldId id="270" r:id="rId18"/>
    <p:sldId id="271" r:id="rId19"/>
    <p:sldId id="272" r:id="rId20"/>
    <p:sldId id="278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8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2A5F-0539-4BEC-856F-284D16004A05}" type="datetimeFigureOut">
              <a:rPr lang="en-US" smtClean="0"/>
              <a:t>7/13/2013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BA83D-63A6-4665-B893-36CF024E47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2A5F-0539-4BEC-856F-284D16004A05}" type="datetimeFigureOut">
              <a:rPr lang="en-US" smtClean="0"/>
              <a:t>7/13/2013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83D-63A6-4665-B893-36CF024E47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2A5F-0539-4BEC-856F-284D16004A05}" type="datetimeFigureOut">
              <a:rPr lang="en-US" smtClean="0"/>
              <a:t>7/13/2013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83D-63A6-4665-B893-36CF024E47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2A5F-0539-4BEC-856F-284D16004A05}" type="datetimeFigureOut">
              <a:rPr lang="en-US" smtClean="0"/>
              <a:t>7/13/2013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83D-63A6-4665-B893-36CF024E47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2A5F-0539-4BEC-856F-284D16004A05}" type="datetimeFigureOut">
              <a:rPr lang="en-US" smtClean="0"/>
              <a:t>7/13/2013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83D-63A6-4665-B893-36CF024E47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2A5F-0539-4BEC-856F-284D16004A05}" type="datetimeFigureOut">
              <a:rPr lang="en-US" smtClean="0"/>
              <a:t>7/13/2013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83D-63A6-4665-B893-36CF024E47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2A5F-0539-4BEC-856F-284D16004A05}" type="datetimeFigureOut">
              <a:rPr lang="en-US" smtClean="0"/>
              <a:t>7/13/2013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83D-63A6-4665-B893-36CF024E47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2A5F-0539-4BEC-856F-284D16004A05}" type="datetimeFigureOut">
              <a:rPr lang="en-US" smtClean="0"/>
              <a:t>7/13/2013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83D-63A6-4665-B893-36CF024E47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2A5F-0539-4BEC-856F-284D16004A05}" type="datetimeFigureOut">
              <a:rPr lang="en-US" smtClean="0"/>
              <a:t>7/13/2013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83D-63A6-4665-B893-36CF024E47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2A5F-0539-4BEC-856F-284D16004A05}" type="datetimeFigureOut">
              <a:rPr lang="en-US" smtClean="0"/>
              <a:t>7/13/2013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83D-63A6-4665-B893-36CF024E47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2A5F-0539-4BEC-856F-284D16004A05}" type="datetimeFigureOut">
              <a:rPr lang="en-US" smtClean="0"/>
              <a:t>7/13/2013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83D-63A6-4665-B893-36CF024E47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CC2A5F-0539-4BEC-856F-284D16004A05}" type="datetimeFigureOut">
              <a:rPr lang="en-US" smtClean="0"/>
              <a:t>7/13/2013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0CBA83D-63A6-4665-B893-36CF024E47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Marriage?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Love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Honor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Laughter</a:t>
            </a:r>
          </a:p>
          <a:p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This is a period of Broken Promises….</a:t>
            </a:r>
          </a:p>
          <a:p>
            <a:pPr lvl="1"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were your vows?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With a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present divorce rate near 50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%, some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are even predicting the end of marriage as it is known today.</a:t>
            </a:r>
          </a:p>
          <a:p>
            <a:pPr algn="just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Marriage is till God-ordained and is between one man and one woman.  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971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Biblical examples: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Differences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are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normal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not a sign that you married the wrong person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Have you done all that you can do?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Can you live with this issue?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Will it make a difference in 5-10 years?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Can I increase in patience, humor, or tolerance?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Let us go back to God’s plan in the Garden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Acceptance, not rejection, pouting, etc.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No divorce for any reason!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¾ of all divorce are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initiated by women.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We need ONENESS in the relationship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49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9248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Rule #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Listen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Just For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You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Learn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appreciate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Rules of Growing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Flowers 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Sow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seed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Fertilize/care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for/take out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weeds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Harvest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enjoy </a:t>
            </a:r>
          </a:p>
          <a:p>
            <a:pPr lvl="2"/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These Are The Same Rules For Marriage</a:t>
            </a:r>
          </a:p>
          <a:p>
            <a:pPr algn="ctr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We don’t just “Fall in Love”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Teach younger women to love their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husbands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Are we just “lucky” to still be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together?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harder we work, the more we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get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8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482600"/>
            <a:ext cx="79248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Marriage requires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work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Think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what does my spouse need to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change</a:t>
            </a:r>
          </a:p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but </a:t>
            </a:r>
          </a:p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do I need to do to be a better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spouse</a:t>
            </a:r>
          </a:p>
          <a:p>
            <a:pPr algn="ctr"/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We all get married with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dreams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you lose your dreams, you have lost your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mind</a:t>
            </a:r>
          </a:p>
          <a:p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Keep Dreaming</a:t>
            </a:r>
          </a:p>
          <a:p>
            <a:pPr algn="ctr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“Remember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When” – Alan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Jackson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Love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Letter (10 min)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36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7604"/>
            <a:ext cx="8001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Session #2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 Is Love?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The opposite of love is ____________?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Ambivalence – “I don’t care”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Cannot hate without having some feelings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1.    Passion - Eros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What was the original attraction?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Many will say physical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God has given us the ability to be attracted to the opposite 		sex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This is an important characteristic, but it is not sustainable to 		an on going relationship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Eros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Greek /Biblical  “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the body”</a:t>
            </a:r>
          </a:p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Our society has adopted this as purely about sexuality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2.    Friendship - Phileo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This describes  “newlywed” type of love.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The same feelings about a new relationship or even more 		powerful in an affair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6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533400"/>
            <a:ext cx="7772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3.    Commitment/Choice -  Agape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Victor Frankel Story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“You cannot make me hate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	 You make me….”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Point the finger of blame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	Satan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	Adam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	Eve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Wave Story 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Contributory, but not causation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Taking no responsibility – other control of my behavior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Passion Love  +  Friendship Love =   0 Commitment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Friendship Love + Commitment =  Roommates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Passion Love + Commitment =  Affair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Passion Love + Friendship Love + Commitment =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Healthy 							Relationship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40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609600"/>
            <a:ext cx="754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Commitment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Love-Choice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 will scratch your back, if….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Not a score keeper, but a servant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Trash-basket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Story  Who is doing more?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Marriage is not a 50/50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prospect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Ledgerbook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story – Who is doing more?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Those who attempt to keep score will be the most unhappy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b="1" dirty="0">
                <a:latin typeface="Arial" pitchFamily="34" charset="0"/>
                <a:cs typeface="Arial" pitchFamily="34" charset="0"/>
              </a:rPr>
              <a:t>Servants are the most happy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90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7700" y="622300"/>
            <a:ext cx="7772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What were your vows?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We are sometimes nicer to those we meet in the supermarket 	than those we are closest to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Do the right thing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It is the little things that count not only the things that are done at special times</a:t>
            </a: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Selfishness is not a sign of a servant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We have a choice about: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What we talk about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we listen to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we argue about  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James 4:1-2  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People get louder because they think they are not being heard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.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Dick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Roger’s Story</a:t>
            </a: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21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848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Commitment  Love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Don’t take yourself too seriously.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Lighten up.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Emotional responses get in the way of clear thinking.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God gives us the ability to choose.   </a:t>
            </a:r>
          </a:p>
          <a:p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Listen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Learn			I + A = 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Love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Act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Things do not happen in a day, it’s a slow process.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Turtle Analogy</a:t>
            </a:r>
          </a:p>
          <a:p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“I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f you lack wisdom,  PRAY.”  James 1   God will help you.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7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900" y="533400"/>
            <a:ext cx="7772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Relationship Helps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Time out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Domestic Violence story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Undivided attention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Set communication times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Four magic moments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Monthly date night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381000"/>
            <a:ext cx="8077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Session 3</a:t>
            </a:r>
          </a:p>
          <a:p>
            <a:pPr algn="ctr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Conflict/Passion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Disagreements are inevitable.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Disagreement is not a license to disrespect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Women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Want to move toward conflict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Seek resolution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“Honey, let’s talk….”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Fight or flight response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Oxytocin-Chemical developed through touch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Women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need touch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Cortisol-Chemical produces fight or flight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47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229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more important to the future of our country than God-centered homes where there is a Father and a Mother raising children to know what is right and what is wrong? 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Our nation has become a great nation because of families that have prepared their kids emotionally, physically, socially, and morally. 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Values have been taught.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Many couples of today live together or postpone their walk down the aisle.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Good news: 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A Reader’s Digest poll (Feb. 2006) asked married men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 women  in  depth  questions  about  attitudes and 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beliefs about marriage. </a:t>
            </a:r>
          </a:p>
        </p:txBody>
      </p:sp>
    </p:spTree>
    <p:extLst>
      <p:ext uri="{BB962C8B-B14F-4D97-AF65-F5344CB8AC3E}">
        <p14:creationId xmlns:p14="http://schemas.microsoft.com/office/powerpoint/2010/main" val="5345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76962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Crazy Cycle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P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			Communication Patterns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“Different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is not bad – just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different”</a:t>
            </a:r>
          </a:p>
          <a:p>
            <a:pPr algn="ctr"/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Needs for safety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Commitment – You are not going to leave me.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Physical – You are not going to hurt me.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Emotional – What I say to you, will be safe with you.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80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0772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Acceptance does not mean abuse.</a:t>
            </a:r>
          </a:p>
          <a:p>
            <a:pPr algn="ctr"/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Is it a criticism or complaint?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Is it said with contempt or love?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Responses that are not helpful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Defensiveness-blaming the spouse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Win-Lose Mentality-both partners lose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Silent Treatment-”Oh nothing….”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Avoidance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“Garbage Sacking”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0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7772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Passion</a:t>
            </a:r>
          </a:p>
          <a:p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Men think: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Am I up to the challenge?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Can I take care of my family?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Can I keep my wife happy?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Women think: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Am I important enough for him to fight for me?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We must make a commitment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    Required commitment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As in the military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Legally bound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Religiously bound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Financially bound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   Dedication commitment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Run a race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1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300" y="609600"/>
            <a:ext cx="7772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Marriage is a covenant, not contract</a:t>
            </a:r>
          </a:p>
          <a:p>
            <a:pPr algn="ctr"/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Example: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God made a covenant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1.   Spoken –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	“I will never destroy the world…”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2.   Sign –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	Rainbow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Marriage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1.   Spoken –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	Public vows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	Kiss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2.   Sign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		Rings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4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Here 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are the results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lvl="1" indent="0"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1001 respondents valued trust, forgiveness, good communication  </a:t>
            </a:r>
            <a:endParaRPr lang="en-US" sz="2900" dirty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more than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whether the housework is evenly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divided</a:t>
            </a:r>
          </a:p>
          <a:p>
            <a:pPr marL="457200" lvl="1" indent="0" algn="just">
              <a:buNone/>
            </a:pPr>
            <a:endParaRPr lang="en-US" sz="2900" dirty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Having fun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, laughter, and spending time together – 5x better having a wonderful sex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relationship</a:t>
            </a:r>
          </a:p>
          <a:p>
            <a:pPr marL="457200" lvl="1" indent="0" algn="just">
              <a:buNone/>
            </a:pPr>
            <a:endParaRPr lang="en-US" sz="2900" dirty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en-US" sz="2900" dirty="0">
                <a:latin typeface="Arial" pitchFamily="34" charset="0"/>
                <a:cs typeface="Arial" pitchFamily="34" charset="0"/>
              </a:rPr>
              <a:t>They would re-marry their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mate</a:t>
            </a:r>
          </a:p>
          <a:p>
            <a:pPr marL="457200" lvl="1" indent="0" algn="just">
              <a:buNone/>
            </a:pPr>
            <a:endParaRPr lang="en-US" sz="2900" dirty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en-US" sz="29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ivorce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is not the answer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 marL="457200" lvl="1" indent="0" algn="just">
              <a:buNone/>
            </a:pPr>
            <a:endParaRPr lang="en-US" sz="2900" dirty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Marriage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is forever and they are willing and ready to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work</a:t>
            </a:r>
          </a:p>
          <a:p>
            <a:pPr lvl="1" algn="just">
              <a:buFont typeface="Arial" pitchFamily="34" charset="0"/>
              <a:buChar char="•"/>
            </a:pPr>
            <a:endParaRPr lang="en-US" sz="2900" dirty="0">
              <a:latin typeface="Arial" pitchFamily="34" charset="0"/>
              <a:cs typeface="Arial" pitchFamily="34" charset="0"/>
            </a:endParaRPr>
          </a:p>
          <a:p>
            <a:pPr marL="1200150" lvl="2" indent="-285750" algn="just"/>
            <a:r>
              <a:rPr lang="en-US" sz="2900" dirty="0">
                <a:latin typeface="Arial" pitchFamily="34" charset="0"/>
                <a:cs typeface="Arial" pitchFamily="34" charset="0"/>
              </a:rPr>
              <a:t>85% = “Marriage is a partnership”</a:t>
            </a:r>
          </a:p>
          <a:p>
            <a:pPr marL="1200150" lvl="2" indent="-285750" algn="just"/>
            <a:r>
              <a:rPr lang="en-US" sz="2900" dirty="0">
                <a:latin typeface="Arial" pitchFamily="34" charset="0"/>
                <a:cs typeface="Arial" pitchFamily="34" charset="0"/>
              </a:rPr>
              <a:t>79%  = “I intend to stay married for the rest of my life”</a:t>
            </a:r>
          </a:p>
          <a:p>
            <a:pPr marL="1200150" lvl="2" indent="-285750" algn="just"/>
            <a:r>
              <a:rPr lang="en-US" sz="2900" dirty="0">
                <a:latin typeface="Arial" pitchFamily="34" charset="0"/>
                <a:cs typeface="Arial" pitchFamily="34" charset="0"/>
              </a:rPr>
              <a:t>75% = “I believe that to have a good marriage, you have to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      	     constantly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work at it”</a:t>
            </a:r>
          </a:p>
          <a:p>
            <a:pPr marL="1200150" lvl="2" indent="-285750" algn="just"/>
            <a:r>
              <a:rPr lang="en-US" sz="2900" dirty="0">
                <a:latin typeface="Arial" pitchFamily="34" charset="0"/>
                <a:cs typeface="Arial" pitchFamily="34" charset="0"/>
              </a:rPr>
              <a:t>56% =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“Divorce is not the answer”</a:t>
            </a:r>
          </a:p>
          <a:p>
            <a:pPr marL="914400" lvl="2" indent="0" algn="just">
              <a:buNone/>
            </a:pP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 marL="914400" lvl="2" indent="0">
              <a:buNone/>
            </a:pPr>
            <a:endParaRPr lang="en-US" sz="29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09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200" y="1295400"/>
            <a:ext cx="7772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Rules for the Day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Rule #1: 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		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No elbow rule!</a:t>
            </a:r>
          </a:p>
          <a:p>
            <a:pPr lvl="2"/>
            <a:r>
              <a:rPr lang="en-US" sz="2200" dirty="0">
                <a:latin typeface="Arial" pitchFamily="34" charset="0"/>
                <a:cs typeface="Arial" pitchFamily="34" charset="0"/>
              </a:rPr>
              <a:t>	Men and women are different</a:t>
            </a:r>
          </a:p>
          <a:p>
            <a:pPr lvl="2"/>
            <a:r>
              <a:rPr lang="en-US" sz="2200" dirty="0">
                <a:latin typeface="Arial" pitchFamily="34" charset="0"/>
                <a:cs typeface="Arial" pitchFamily="34" charset="0"/>
              </a:rPr>
              <a:t>	Accept that fact – don’t try to change that fact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Rule #2 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		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Listen Just For You</a:t>
            </a:r>
          </a:p>
          <a:p>
            <a:r>
              <a:rPr lang="en-US" sz="2200" dirty="0">
                <a:latin typeface="Arial" pitchFamily="34" charset="0"/>
                <a:cs typeface="Arial" pitchFamily="34" charset="0"/>
              </a:rPr>
              <a:t>		Learn to appreciate</a:t>
            </a:r>
          </a:p>
          <a:p>
            <a:pPr lvl="2"/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6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533400"/>
            <a:ext cx="80010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400" b="1" dirty="0">
                <a:latin typeface="Arial" pitchFamily="34" charset="0"/>
                <a:cs typeface="Arial" pitchFamily="34" charset="0"/>
              </a:rPr>
              <a:t>What needs to be worked 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0" lvl="2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Top 5 Reasons women come in to my office for couple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counseling: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Communication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Affection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Commitment to the future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Financially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Will not run out on me in tough times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Help with the kids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Help around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house</a:t>
            </a:r>
          </a:p>
          <a:p>
            <a:pPr marL="800100" lvl="1" indent="-342900">
              <a:buFont typeface="+mj-lt"/>
              <a:buAutoNum type="alphaU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Top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5 Reasons men come in to my office for couple counseling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Appreciation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Sex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Recreation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Peace and Quiet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Attractiveness of Mate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399"/>
            <a:ext cx="8001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God is the Creator</a:t>
            </a:r>
          </a:p>
          <a:p>
            <a:pPr lvl="2"/>
            <a:r>
              <a:rPr lang="en-US" sz="2000" dirty="0" smtClean="0">
                <a:latin typeface="Arial" pitchFamily="34" charset="0"/>
                <a:cs typeface="Arial" pitchFamily="34" charset="0"/>
              </a:rPr>
              <a:t>He made us Man/Woman</a:t>
            </a:r>
          </a:p>
          <a:p>
            <a:pPr lvl="2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was His plan?</a:t>
            </a:r>
          </a:p>
          <a:p>
            <a:pPr lvl="2"/>
            <a:r>
              <a:rPr lang="en-US" sz="2000" dirty="0" smtClean="0">
                <a:latin typeface="Arial" pitchFamily="34" charset="0"/>
                <a:cs typeface="Arial" pitchFamily="34" charset="0"/>
              </a:rPr>
              <a:t>Adam was alone in the Garden of Eden</a:t>
            </a:r>
          </a:p>
          <a:p>
            <a:pPr lvl="2"/>
            <a:r>
              <a:rPr lang="en-US" sz="2000" dirty="0" smtClean="0">
                <a:latin typeface="Arial" pitchFamily="34" charset="0"/>
                <a:cs typeface="Arial" pitchFamily="34" charset="0"/>
              </a:rPr>
              <a:t>God has made everything yet something is not good; Adam is lonely.  Adam needs a Help-mate {Divine Helper}.</a:t>
            </a:r>
          </a:p>
          <a:p>
            <a:pPr lvl="2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Adam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– The Parade of Animals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	 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Naming of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Animals</a:t>
            </a: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Adam did not tell God what he wanted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He accepted what God gave him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God gave him a woman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Not from his Head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Not from his Feet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But from his Side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200150" lvl="2" indent="-28575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U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537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7924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Adam’s Response = WOW!! 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WO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/>
              <a:t>MAN</a:t>
            </a:r>
            <a:r>
              <a:rPr lang="en-US" sz="2400" b="1" dirty="0"/>
              <a:t>!! [Gen. 2:18-25]</a:t>
            </a:r>
          </a:p>
          <a:p>
            <a:pPr algn="ctr"/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Did Adam + Eve give each other a wedding gift?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Acceptance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Our mates may not be everything we want, but our mate is 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everything we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need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6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200"/>
            <a:ext cx="7620000" cy="717119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Male/Female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Differences: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More strength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Self esteem is connected to  what they do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More solution-oriented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“Mr. Fix-it”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Survival–take care of family    and watch football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Tend to keep emotions and thoughts in heads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More segmented in thinking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More </a:t>
            </a:r>
            <a:r>
              <a:rPr lang="en-US" dirty="0">
                <a:latin typeface="Arial" pitchFamily="34" charset="0"/>
                <a:cs typeface="Arial" pitchFamily="34" charset="0"/>
              </a:rPr>
              <a:t>generalized in details, etc.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Women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Live longer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Lower metabolism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Withstand body changes better than men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More hormones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Tire easier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Self esteem connected to how connected they relate to others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Relationships are important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Identity is connected to their own household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More </a:t>
            </a:r>
            <a:r>
              <a:rPr lang="en-US" dirty="0">
                <a:latin typeface="Arial" pitchFamily="34" charset="0"/>
                <a:cs typeface="Arial" pitchFamily="34" charset="0"/>
              </a:rPr>
              <a:t>process-oriented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Tend </a:t>
            </a:r>
            <a:r>
              <a:rPr lang="en-US" dirty="0">
                <a:latin typeface="Arial" pitchFamily="34" charset="0"/>
                <a:cs typeface="Arial" pitchFamily="34" charset="0"/>
              </a:rPr>
              <a:t>to think their feelings out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loud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More universal in thinking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More sensitive to small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changes-verbal </a:t>
            </a:r>
            <a:r>
              <a:rPr lang="en-US" dirty="0">
                <a:latin typeface="Arial" pitchFamily="34" charset="0"/>
                <a:cs typeface="Arial" pitchFamily="34" charset="0"/>
              </a:rPr>
              <a:t>cues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0"/>
            <a:ext cx="8763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/>
              <a:t>	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Roof Story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Successful marriages are hard work</a:t>
            </a:r>
          </a:p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Conflict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absence of conflict does not make a relationship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ability to deal with conflict makes a relationship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70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% of arguments are about un-resolvable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issues 6-10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issues –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	you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name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yours!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Solve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what can be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solved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Pick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choose your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battle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Tolerate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rest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Living with differences keeps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relationship 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fresh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, alive, and energized.</a:t>
            </a: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No perfect marriages.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1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567</TotalTime>
  <Words>874</Words>
  <Application>Microsoft Office PowerPoint</Application>
  <PresentationFormat>On-screen Show (4:3)</PresentationFormat>
  <Paragraphs>370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Executive</vt:lpstr>
      <vt:lpstr>What Is Marriage?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Belinda</dc:creator>
  <cp:lastModifiedBy>Belinda</cp:lastModifiedBy>
  <cp:revision>56</cp:revision>
  <dcterms:created xsi:type="dcterms:W3CDTF">2010-10-29T15:59:37Z</dcterms:created>
  <dcterms:modified xsi:type="dcterms:W3CDTF">2013-07-13T22:28:59Z</dcterms:modified>
</cp:coreProperties>
</file>