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6" r:id="rId10"/>
    <p:sldId id="268" r:id="rId11"/>
    <p:sldId id="265" r:id="rId12"/>
    <p:sldId id="270" r:id="rId13"/>
    <p:sldId id="269" r:id="rId14"/>
    <p:sldId id="271" r:id="rId15"/>
    <p:sldId id="272" r:id="rId16"/>
    <p:sldId id="273" r:id="rId17"/>
    <p:sldId id="274" r:id="rId18"/>
    <p:sldId id="275" r:id="rId19"/>
    <p:sldId id="276" r:id="rId20"/>
    <p:sldId id="277" r:id="rId21"/>
    <p:sldId id="279" r:id="rId22"/>
    <p:sldId id="280"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55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92CFF-105A-47DD-90AB-3B4F603D6B3C}" type="datetimeFigureOut">
              <a:rPr lang="en-US" smtClean="0"/>
              <a:t>6/13/2015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213929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92CFF-105A-47DD-90AB-3B4F603D6B3C}" type="datetimeFigureOut">
              <a:rPr lang="en-US" smtClean="0"/>
              <a:t>6/13/2015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104448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92CFF-105A-47DD-90AB-3B4F603D6B3C}" type="datetimeFigureOut">
              <a:rPr lang="en-US" smtClean="0"/>
              <a:t>6/13/2015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103477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92CFF-105A-47DD-90AB-3B4F603D6B3C}" type="datetimeFigureOut">
              <a:rPr lang="en-US" smtClean="0"/>
              <a:t>6/13/2015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2781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92CFF-105A-47DD-90AB-3B4F603D6B3C}" type="datetimeFigureOut">
              <a:rPr lang="en-US" smtClean="0"/>
              <a:t>6/13/2015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173863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92CFF-105A-47DD-90AB-3B4F603D6B3C}" type="datetimeFigureOut">
              <a:rPr lang="en-US" smtClean="0"/>
              <a:t>6/13/2015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250087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92CFF-105A-47DD-90AB-3B4F603D6B3C}" type="datetimeFigureOut">
              <a:rPr lang="en-US" smtClean="0"/>
              <a:t>6/13/2015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338423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92CFF-105A-47DD-90AB-3B4F603D6B3C}" type="datetimeFigureOut">
              <a:rPr lang="en-US" smtClean="0"/>
              <a:t>6/13/2015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173930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92CFF-105A-47DD-90AB-3B4F603D6B3C}" type="datetimeFigureOut">
              <a:rPr lang="en-US" smtClean="0"/>
              <a:t>6/13/2015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93936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92CFF-105A-47DD-90AB-3B4F603D6B3C}" type="datetimeFigureOut">
              <a:rPr lang="en-US" smtClean="0"/>
              <a:t>6/13/2015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116656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92CFF-105A-47DD-90AB-3B4F603D6B3C}" type="datetimeFigureOut">
              <a:rPr lang="en-US" smtClean="0"/>
              <a:t>6/13/2015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0F0C6-5D98-4359-B869-AEC38DADCA30}" type="slidenum">
              <a:rPr lang="en-US" smtClean="0"/>
              <a:t>‹#›</a:t>
            </a:fld>
            <a:endParaRPr lang="en-US"/>
          </a:p>
        </p:txBody>
      </p:sp>
    </p:spTree>
    <p:extLst>
      <p:ext uri="{BB962C8B-B14F-4D97-AF65-F5344CB8AC3E}">
        <p14:creationId xmlns:p14="http://schemas.microsoft.com/office/powerpoint/2010/main" val="209138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92CFF-105A-47DD-90AB-3B4F603D6B3C}" type="datetimeFigureOut">
              <a:rPr lang="en-US" smtClean="0"/>
              <a:t>6/13/2015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0F0C6-5D98-4359-B869-AEC38DADCA30}" type="slidenum">
              <a:rPr lang="en-US" smtClean="0"/>
              <a:t>‹#›</a:t>
            </a:fld>
            <a:endParaRPr lang="en-US"/>
          </a:p>
        </p:txBody>
      </p:sp>
    </p:spTree>
    <p:extLst>
      <p:ext uri="{BB962C8B-B14F-4D97-AF65-F5344CB8AC3E}">
        <p14:creationId xmlns:p14="http://schemas.microsoft.com/office/powerpoint/2010/main" val="4270224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6280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665"/>
          <a:stretch/>
        </p:blipFill>
        <p:spPr bwMode="auto">
          <a:xfrm>
            <a:off x="9525" y="0"/>
            <a:ext cx="91313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71500" y="381000"/>
            <a:ext cx="8001000" cy="3539430"/>
          </a:xfrm>
          <a:prstGeom prst="rect">
            <a:avLst/>
          </a:prstGeom>
        </p:spPr>
        <p:txBody>
          <a:bodyPr wrap="square">
            <a:spAutoFit/>
          </a:bodyPr>
          <a:lstStyle/>
          <a:p>
            <a:pPr algn="ctr"/>
            <a:r>
              <a:rPr lang="en-US" sz="2400" b="1" i="1" u="sng" dirty="0" smtClean="0">
                <a:latin typeface="Lucida Sans Typewriter" panose="020B0509030504030204" pitchFamily="49" charset="0"/>
              </a:rPr>
              <a:t>1 Corinthians 2:1</a:t>
            </a:r>
          </a:p>
          <a:p>
            <a:pPr algn="ctr"/>
            <a:r>
              <a:rPr lang="en-US" sz="4000" b="1" i="1" dirty="0" smtClean="0">
                <a:effectLst>
                  <a:outerShdw blurRad="38100" dist="38100" dir="2700000" algn="tl">
                    <a:srgbClr val="000000">
                      <a:alpha val="43137"/>
                    </a:srgbClr>
                  </a:outerShdw>
                </a:effectLst>
                <a:latin typeface="Lucida Sans Typewriter" panose="020B0509030504030204" pitchFamily="49" charset="0"/>
              </a:rPr>
              <a:t>“And I, when I came to you, brothers, did not come proclaiming to you the testimony of God with lofty speech or wisdom.” </a:t>
            </a:r>
          </a:p>
        </p:txBody>
      </p:sp>
    </p:spTree>
    <p:extLst>
      <p:ext uri="{BB962C8B-B14F-4D97-AF65-F5344CB8AC3E}">
        <p14:creationId xmlns:p14="http://schemas.microsoft.com/office/powerpoint/2010/main" val="43184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88392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67355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hereadstruth.com/wp-content/uploads/2014/04/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414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3174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10" r="13368" b="8099"/>
          <a:stretch/>
        </p:blipFill>
        <p:spPr bwMode="auto">
          <a:xfrm>
            <a:off x="174329" y="150288"/>
            <a:ext cx="8817272" cy="655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725911"/>
      </p:ext>
    </p:extLst>
  </p:cSld>
  <p:clrMapOvr>
    <a:masterClrMapping/>
  </p:clrMapOvr>
  <mc:AlternateContent xmlns:mc="http://schemas.openxmlformats.org/markup-compatibility/2006">
    <mc:Choice xmlns:p14="http://schemas.microsoft.com/office/powerpoint/2010/main" Requires="p14">
      <p:transition spd="slow" p14:dur="2500">
        <p:plus/>
      </p:transition>
    </mc:Choice>
    <mc:Fallback>
      <p:transition spd="slow">
        <p:plu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576"/>
          <a:stretch/>
        </p:blipFill>
        <p:spPr bwMode="auto">
          <a:xfrm>
            <a:off x="0" y="0"/>
            <a:ext cx="9144000" cy="428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419600"/>
            <a:ext cx="8305800" cy="2246769"/>
          </a:xfrm>
          <a:prstGeom prst="rect">
            <a:avLst/>
          </a:prstGeom>
          <a:noFill/>
        </p:spPr>
        <p:txBody>
          <a:bodyPr wrap="square" rtlCol="0">
            <a:spAutoFit/>
          </a:bodyPr>
          <a:lstStyle/>
          <a:p>
            <a:pPr algn="ctr"/>
            <a:r>
              <a:rPr lang="en-US" dirty="0">
                <a:solidFill>
                  <a:schemeClr val="bg1"/>
                </a:solidFill>
                <a:latin typeface="Lucida Sans Typewriter" panose="020B0509030504030204" pitchFamily="49" charset="0"/>
              </a:rPr>
              <a:t>. </a:t>
            </a:r>
            <a:r>
              <a:rPr lang="en-US" sz="2000" b="1" i="1" baseline="30000" dirty="0" smtClean="0">
                <a:solidFill>
                  <a:srgbClr val="FFFF00"/>
                </a:solidFill>
                <a:effectLst>
                  <a:outerShdw blurRad="38100" dist="38100" dir="2700000" algn="tl">
                    <a:srgbClr val="000000">
                      <a:alpha val="43137"/>
                    </a:srgbClr>
                  </a:outerShdw>
                </a:effectLst>
                <a:latin typeface="Lucida Sans Typewriter" panose="020B0509030504030204" pitchFamily="49" charset="0"/>
              </a:rPr>
              <a:t>3</a:t>
            </a:r>
            <a:r>
              <a:rPr lang="en-US" sz="2000" b="1" i="1" dirty="0" smtClean="0">
                <a:solidFill>
                  <a:srgbClr val="FFFF00"/>
                </a:solidFill>
                <a:effectLst>
                  <a:outerShdw blurRad="38100" dist="38100" dir="2700000" algn="tl">
                    <a:srgbClr val="000000">
                      <a:alpha val="43137"/>
                    </a:srgbClr>
                  </a:outerShdw>
                </a:effectLst>
                <a:latin typeface="Lucida Sans Typewriter" panose="020B0509030504030204" pitchFamily="49" charset="0"/>
              </a:rPr>
              <a:t>And</a:t>
            </a:r>
            <a:r>
              <a:rPr lang="en-US" sz="2000" b="1" i="1" dirty="0">
                <a:solidFill>
                  <a:srgbClr val="FFFF00"/>
                </a:solidFill>
                <a:effectLst>
                  <a:outerShdw blurRad="38100" dist="38100" dir="2700000" algn="tl">
                    <a:srgbClr val="000000">
                      <a:alpha val="43137"/>
                    </a:srgbClr>
                  </a:outerShdw>
                </a:effectLst>
                <a:latin typeface="Lucida Sans Typewriter" panose="020B0509030504030204" pitchFamily="49" charset="0"/>
              </a:rPr>
              <a:t> I was with you in weakness and in fear and much trembling, </a:t>
            </a:r>
            <a:endParaRPr lang="en-US" sz="2000" b="1" i="1" dirty="0" smtClean="0">
              <a:solidFill>
                <a:srgbClr val="FFFF00"/>
              </a:solidFill>
              <a:effectLst>
                <a:outerShdw blurRad="38100" dist="38100" dir="2700000" algn="tl">
                  <a:srgbClr val="000000">
                    <a:alpha val="43137"/>
                  </a:srgbClr>
                </a:outerShdw>
              </a:effectLst>
              <a:latin typeface="Lucida Sans Typewriter" panose="020B0509030504030204" pitchFamily="49" charset="0"/>
            </a:endParaRPr>
          </a:p>
          <a:p>
            <a:pPr algn="ctr"/>
            <a:r>
              <a:rPr lang="en-US" sz="2000" b="1" i="1" baseline="30000" dirty="0" smtClean="0">
                <a:solidFill>
                  <a:srgbClr val="FFFF00"/>
                </a:solidFill>
                <a:effectLst>
                  <a:outerShdw blurRad="38100" dist="38100" dir="2700000" algn="tl">
                    <a:srgbClr val="000000">
                      <a:alpha val="43137"/>
                    </a:srgbClr>
                  </a:outerShdw>
                </a:effectLst>
                <a:latin typeface="Lucida Sans Typewriter" panose="020B0509030504030204" pitchFamily="49" charset="0"/>
              </a:rPr>
              <a:t>4</a:t>
            </a:r>
            <a:r>
              <a:rPr lang="en-US" sz="2000" b="1" i="1" dirty="0" smtClean="0">
                <a:solidFill>
                  <a:srgbClr val="FFFF00"/>
                </a:solidFill>
                <a:effectLst>
                  <a:outerShdw blurRad="38100" dist="38100" dir="2700000" algn="tl">
                    <a:srgbClr val="000000">
                      <a:alpha val="43137"/>
                    </a:srgbClr>
                  </a:outerShdw>
                </a:effectLst>
                <a:latin typeface="Lucida Sans Typewriter" panose="020B0509030504030204" pitchFamily="49" charset="0"/>
              </a:rPr>
              <a:t>and </a:t>
            </a:r>
            <a:r>
              <a:rPr lang="en-US" sz="2000" b="1" i="1" dirty="0">
                <a:solidFill>
                  <a:srgbClr val="FFFF00"/>
                </a:solidFill>
                <a:effectLst>
                  <a:outerShdw blurRad="38100" dist="38100" dir="2700000" algn="tl">
                    <a:srgbClr val="000000">
                      <a:alpha val="43137"/>
                    </a:srgbClr>
                  </a:outerShdw>
                </a:effectLst>
                <a:latin typeface="Lucida Sans Typewriter" panose="020B0509030504030204" pitchFamily="49" charset="0"/>
              </a:rPr>
              <a:t>my speech and my message were not in plausible words of wisdom, but in demonstration of the Spirit and of power, </a:t>
            </a:r>
            <a:endParaRPr lang="en-US" sz="2000" b="1" i="1" dirty="0" smtClean="0">
              <a:solidFill>
                <a:srgbClr val="FFFF00"/>
              </a:solidFill>
              <a:effectLst>
                <a:outerShdw blurRad="38100" dist="38100" dir="2700000" algn="tl">
                  <a:srgbClr val="000000">
                    <a:alpha val="43137"/>
                  </a:srgbClr>
                </a:outerShdw>
              </a:effectLst>
              <a:latin typeface="Lucida Sans Typewriter" panose="020B0509030504030204" pitchFamily="49" charset="0"/>
            </a:endParaRPr>
          </a:p>
          <a:p>
            <a:pPr algn="ctr"/>
            <a:r>
              <a:rPr lang="en-US" sz="2000" b="1" i="1" baseline="30000" dirty="0" smtClean="0">
                <a:solidFill>
                  <a:srgbClr val="FFFF00"/>
                </a:solidFill>
                <a:effectLst>
                  <a:outerShdw blurRad="38100" dist="38100" dir="2700000" algn="tl">
                    <a:srgbClr val="000000">
                      <a:alpha val="43137"/>
                    </a:srgbClr>
                  </a:outerShdw>
                </a:effectLst>
                <a:latin typeface="Lucida Sans Typewriter" panose="020B0509030504030204" pitchFamily="49" charset="0"/>
              </a:rPr>
              <a:t>5</a:t>
            </a:r>
            <a:r>
              <a:rPr lang="en-US" sz="2000" b="1" i="1" dirty="0" smtClean="0">
                <a:solidFill>
                  <a:srgbClr val="FFFF00"/>
                </a:solidFill>
                <a:effectLst>
                  <a:outerShdw blurRad="38100" dist="38100" dir="2700000" algn="tl">
                    <a:srgbClr val="000000">
                      <a:alpha val="43137"/>
                    </a:srgbClr>
                  </a:outerShdw>
                </a:effectLst>
                <a:latin typeface="Lucida Sans Typewriter" panose="020B0509030504030204" pitchFamily="49" charset="0"/>
              </a:rPr>
              <a:t>so </a:t>
            </a:r>
            <a:r>
              <a:rPr lang="en-US" sz="2000" b="1" i="1" dirty="0">
                <a:solidFill>
                  <a:srgbClr val="FFFF00"/>
                </a:solidFill>
                <a:effectLst>
                  <a:outerShdw blurRad="38100" dist="38100" dir="2700000" algn="tl">
                    <a:srgbClr val="000000">
                      <a:alpha val="43137"/>
                    </a:srgbClr>
                  </a:outerShdw>
                </a:effectLst>
                <a:latin typeface="Lucida Sans Typewriter" panose="020B0509030504030204" pitchFamily="49" charset="0"/>
              </a:rPr>
              <a:t>that your faith might not rest in the wisdom of men but in the power of God.</a:t>
            </a:r>
          </a:p>
        </p:txBody>
      </p:sp>
    </p:spTree>
    <p:extLst>
      <p:ext uri="{BB962C8B-B14F-4D97-AF65-F5344CB8AC3E}">
        <p14:creationId xmlns:p14="http://schemas.microsoft.com/office/powerpoint/2010/main" val="3291771204"/>
      </p:ext>
    </p:extLst>
  </p:cSld>
  <p:clrMapOvr>
    <a:masterClrMapping/>
  </p:clrMapOvr>
  <mc:AlternateContent xmlns:mc="http://schemas.openxmlformats.org/markup-compatibility/2006">
    <mc:Choice xmlns:p14="http://schemas.microsoft.com/office/powerpoint/2010/main" Requires="p14">
      <p:transition spd="slow" p14:dur="2000">
        <p:split/>
      </p:transition>
    </mc:Choice>
    <mc:Fallback>
      <p:transition spd="slow">
        <p:spli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0" y="1447800"/>
            <a:ext cx="3276600" cy="3416320"/>
          </a:xfrm>
          <a:prstGeom prst="rect">
            <a:avLst/>
          </a:prstGeom>
        </p:spPr>
        <p:txBody>
          <a:bodyPr wrap="square">
            <a:spAutoFit/>
          </a:bodyPr>
          <a:lstStyle/>
          <a:p>
            <a:pPr algn="ctr"/>
            <a:r>
              <a:rPr lang="en-US" sz="3600" b="1" i="1" dirty="0" smtClean="0">
                <a:solidFill>
                  <a:srgbClr val="C00000"/>
                </a:solidFill>
                <a:effectLst>
                  <a:outerShdw blurRad="38100" dist="38100" dir="2700000" algn="tl">
                    <a:srgbClr val="000000">
                      <a:alpha val="43137"/>
                    </a:srgbClr>
                  </a:outerShdw>
                </a:effectLst>
                <a:latin typeface="Lucida Sans Typewriter" panose="020B0509030504030204" pitchFamily="49" charset="0"/>
              </a:rPr>
              <a:t>“I was with you in weakness and in fear and much trembling…”</a:t>
            </a:r>
            <a:endParaRPr lang="en-US" sz="3600" dirty="0">
              <a:solidFill>
                <a:srgbClr val="C00000"/>
              </a:solidFill>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367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5016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288" y="0"/>
            <a:ext cx="56367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0109" y="1166842"/>
            <a:ext cx="3048000" cy="4524315"/>
          </a:xfrm>
          <a:prstGeom prst="rect">
            <a:avLst/>
          </a:prstGeom>
        </p:spPr>
        <p:txBody>
          <a:bodyPr wrap="square">
            <a:spAutoFit/>
          </a:bodyPr>
          <a:lstStyle/>
          <a:p>
            <a:pPr algn="ctr"/>
            <a:r>
              <a:rPr lang="en-US" sz="3600" b="1" i="1" dirty="0" smtClean="0">
                <a:solidFill>
                  <a:srgbClr val="C00000"/>
                </a:solidFill>
                <a:effectLst>
                  <a:outerShdw blurRad="38100" dist="38100" dir="2700000" algn="tl">
                    <a:srgbClr val="000000">
                      <a:alpha val="43137"/>
                    </a:srgbClr>
                  </a:outerShdw>
                </a:effectLst>
                <a:latin typeface="Lucida Sans Typewriter" panose="020B0509030504030204" pitchFamily="49" charset="0"/>
              </a:rPr>
              <a:t>“My speech and my message were not in plausible words of wisdom”</a:t>
            </a:r>
            <a:endParaRPr lang="en-US" sz="3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68098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576"/>
          <a:stretch/>
        </p:blipFill>
        <p:spPr bwMode="auto">
          <a:xfrm>
            <a:off x="0" y="0"/>
            <a:ext cx="9144000" cy="428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419600"/>
            <a:ext cx="8305800" cy="2246769"/>
          </a:xfrm>
          <a:prstGeom prst="rect">
            <a:avLst/>
          </a:prstGeom>
          <a:noFill/>
        </p:spPr>
        <p:txBody>
          <a:bodyPr wrap="square" rtlCol="0">
            <a:spAutoFit/>
          </a:bodyPr>
          <a:lstStyle/>
          <a:p>
            <a:pPr algn="ctr"/>
            <a:r>
              <a:rPr lang="en-US" dirty="0">
                <a:solidFill>
                  <a:schemeClr val="bg1"/>
                </a:solidFill>
                <a:latin typeface="Lucida Sans Typewriter" panose="020B0509030504030204" pitchFamily="49" charset="0"/>
              </a:rPr>
              <a:t>.</a:t>
            </a:r>
            <a:r>
              <a:rPr lang="en-US" dirty="0">
                <a:solidFill>
                  <a:srgbClr val="FFFF00"/>
                </a:solidFill>
                <a:latin typeface="Lucida Sans Typewriter" panose="020B0509030504030204" pitchFamily="49" charset="0"/>
              </a:rPr>
              <a:t> </a:t>
            </a:r>
            <a:r>
              <a:rPr lang="en-US" sz="2000" b="1" i="1" baseline="30000" dirty="0" smtClean="0">
                <a:solidFill>
                  <a:schemeClr val="bg1">
                    <a:lumMod val="50000"/>
                  </a:schemeClr>
                </a:solidFill>
                <a:effectLst>
                  <a:outerShdw blurRad="38100" dist="38100" dir="2700000" algn="tl">
                    <a:srgbClr val="000000">
                      <a:alpha val="43137"/>
                    </a:srgbClr>
                  </a:outerShdw>
                </a:effectLst>
                <a:latin typeface="Lucida Sans Typewriter" panose="020B0509030504030204" pitchFamily="49" charset="0"/>
              </a:rPr>
              <a:t>3</a:t>
            </a:r>
            <a:r>
              <a:rPr lang="en-US" sz="2000" b="1" i="1" dirty="0" smtClean="0">
                <a:solidFill>
                  <a:schemeClr val="bg1">
                    <a:lumMod val="50000"/>
                  </a:schemeClr>
                </a:solidFill>
                <a:effectLst>
                  <a:outerShdw blurRad="38100" dist="38100" dir="2700000" algn="tl">
                    <a:srgbClr val="000000">
                      <a:alpha val="43137"/>
                    </a:srgbClr>
                  </a:outerShdw>
                </a:effectLst>
                <a:latin typeface="Lucida Sans Typewriter" panose="020B0509030504030204" pitchFamily="49" charset="0"/>
              </a:rPr>
              <a:t>And</a:t>
            </a:r>
            <a:r>
              <a:rPr lang="en-US" sz="2000" b="1" i="1" dirty="0">
                <a:solidFill>
                  <a:schemeClr val="bg1">
                    <a:lumMod val="50000"/>
                  </a:schemeClr>
                </a:solidFill>
                <a:effectLst>
                  <a:outerShdw blurRad="38100" dist="38100" dir="2700000" algn="tl">
                    <a:srgbClr val="000000">
                      <a:alpha val="43137"/>
                    </a:srgbClr>
                  </a:outerShdw>
                </a:effectLst>
                <a:latin typeface="Lucida Sans Typewriter" panose="020B0509030504030204" pitchFamily="49" charset="0"/>
              </a:rPr>
              <a:t> I was with you in weakness and in fear and much trembling, </a:t>
            </a:r>
            <a:endParaRPr lang="en-US" sz="2000" b="1" i="1" dirty="0" smtClean="0">
              <a:solidFill>
                <a:schemeClr val="bg1">
                  <a:lumMod val="50000"/>
                </a:schemeClr>
              </a:solidFill>
              <a:effectLst>
                <a:outerShdw blurRad="38100" dist="38100" dir="2700000" algn="tl">
                  <a:srgbClr val="000000">
                    <a:alpha val="43137"/>
                  </a:srgbClr>
                </a:outerShdw>
              </a:effectLst>
              <a:latin typeface="Lucida Sans Typewriter" panose="020B0509030504030204" pitchFamily="49" charset="0"/>
            </a:endParaRPr>
          </a:p>
          <a:p>
            <a:pPr algn="ctr"/>
            <a:r>
              <a:rPr lang="en-US" sz="2000" b="1" i="1" baseline="30000" dirty="0" smtClean="0">
                <a:solidFill>
                  <a:schemeClr val="bg1">
                    <a:lumMod val="50000"/>
                  </a:schemeClr>
                </a:solidFill>
                <a:effectLst>
                  <a:outerShdw blurRad="38100" dist="38100" dir="2700000" algn="tl">
                    <a:srgbClr val="000000">
                      <a:alpha val="43137"/>
                    </a:srgbClr>
                  </a:outerShdw>
                </a:effectLst>
                <a:latin typeface="Lucida Sans Typewriter" panose="020B0509030504030204" pitchFamily="49" charset="0"/>
              </a:rPr>
              <a:t>4</a:t>
            </a:r>
            <a:r>
              <a:rPr lang="en-US" sz="2000" b="1" i="1" dirty="0" smtClean="0">
                <a:solidFill>
                  <a:schemeClr val="bg1">
                    <a:lumMod val="50000"/>
                  </a:schemeClr>
                </a:solidFill>
                <a:effectLst>
                  <a:outerShdw blurRad="38100" dist="38100" dir="2700000" algn="tl">
                    <a:srgbClr val="000000">
                      <a:alpha val="43137"/>
                    </a:srgbClr>
                  </a:outerShdw>
                </a:effectLst>
                <a:latin typeface="Lucida Sans Typewriter" panose="020B0509030504030204" pitchFamily="49" charset="0"/>
              </a:rPr>
              <a:t>and </a:t>
            </a:r>
            <a:r>
              <a:rPr lang="en-US" sz="2000" b="1" i="1" dirty="0">
                <a:solidFill>
                  <a:schemeClr val="bg1">
                    <a:lumMod val="50000"/>
                  </a:schemeClr>
                </a:solidFill>
                <a:effectLst>
                  <a:outerShdw blurRad="38100" dist="38100" dir="2700000" algn="tl">
                    <a:srgbClr val="000000">
                      <a:alpha val="43137"/>
                    </a:srgbClr>
                  </a:outerShdw>
                </a:effectLst>
                <a:latin typeface="Lucida Sans Typewriter" panose="020B0509030504030204" pitchFamily="49" charset="0"/>
              </a:rPr>
              <a:t>my speech and my message were not in plausible words of wisdom, but in demonstration of the Spirit and of power, </a:t>
            </a:r>
            <a:endParaRPr lang="en-US" sz="2000" b="1" i="1" dirty="0" smtClean="0">
              <a:solidFill>
                <a:schemeClr val="bg1">
                  <a:lumMod val="50000"/>
                </a:schemeClr>
              </a:solidFill>
              <a:effectLst>
                <a:outerShdw blurRad="38100" dist="38100" dir="2700000" algn="tl">
                  <a:srgbClr val="000000">
                    <a:alpha val="43137"/>
                  </a:srgbClr>
                </a:outerShdw>
              </a:effectLst>
              <a:latin typeface="Lucida Sans Typewriter" panose="020B0509030504030204" pitchFamily="49" charset="0"/>
            </a:endParaRPr>
          </a:p>
          <a:p>
            <a:pPr algn="ctr"/>
            <a:r>
              <a:rPr lang="en-US" sz="2000" b="1" i="1" baseline="30000" dirty="0" smtClean="0">
                <a:solidFill>
                  <a:srgbClr val="FFFF00"/>
                </a:solidFill>
                <a:effectLst>
                  <a:outerShdw blurRad="38100" dist="38100" dir="2700000" algn="tl">
                    <a:srgbClr val="000000">
                      <a:alpha val="43137"/>
                    </a:srgbClr>
                  </a:outerShdw>
                </a:effectLst>
                <a:latin typeface="Lucida Sans Typewriter" panose="020B0509030504030204" pitchFamily="49" charset="0"/>
              </a:rPr>
              <a:t>5</a:t>
            </a:r>
            <a:r>
              <a:rPr lang="en-US" sz="2000" b="1" i="1" dirty="0" smtClean="0">
                <a:solidFill>
                  <a:srgbClr val="FFFF00"/>
                </a:solidFill>
                <a:effectLst>
                  <a:outerShdw blurRad="38100" dist="38100" dir="2700000" algn="tl">
                    <a:srgbClr val="000000">
                      <a:alpha val="43137"/>
                    </a:srgbClr>
                  </a:outerShdw>
                </a:effectLst>
                <a:latin typeface="Lucida Sans Typewriter" panose="020B0509030504030204" pitchFamily="49" charset="0"/>
              </a:rPr>
              <a:t>so </a:t>
            </a:r>
            <a:r>
              <a:rPr lang="en-US" sz="2000" b="1" i="1" dirty="0">
                <a:solidFill>
                  <a:srgbClr val="FFFF00"/>
                </a:solidFill>
                <a:effectLst>
                  <a:outerShdw blurRad="38100" dist="38100" dir="2700000" algn="tl">
                    <a:srgbClr val="000000">
                      <a:alpha val="43137"/>
                    </a:srgbClr>
                  </a:outerShdw>
                </a:effectLst>
                <a:latin typeface="Lucida Sans Typewriter" panose="020B0509030504030204" pitchFamily="49" charset="0"/>
              </a:rPr>
              <a:t>that your faith might not rest in the wisdom of men but in the power of God.</a:t>
            </a:r>
          </a:p>
        </p:txBody>
      </p:sp>
    </p:spTree>
    <p:extLst>
      <p:ext uri="{BB962C8B-B14F-4D97-AF65-F5344CB8AC3E}">
        <p14:creationId xmlns:p14="http://schemas.microsoft.com/office/powerpoint/2010/main" val="326905492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547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1560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446"/>
            <a:ext cx="9220200" cy="686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2900" y="2286000"/>
            <a:ext cx="8382000" cy="3539430"/>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Lucida Sans Typewriter" panose="020B0509030504030204" pitchFamily="49" charset="0"/>
              </a:rPr>
              <a:t>“For Christ did not send me to baptize but to preach the gospel, and not with words of eloquent wisdom, lest the cross of Christ be emptied of its power.”</a:t>
            </a:r>
          </a:p>
          <a:p>
            <a:pPr algn="ctr"/>
            <a:endParaRPr lang="en-US" sz="3200" b="1" dirty="0" smtClean="0">
              <a:effectLst>
                <a:outerShdw blurRad="38100" dist="38100" dir="2700000" algn="tl">
                  <a:srgbClr val="000000">
                    <a:alpha val="43137"/>
                  </a:srgbClr>
                </a:outerShdw>
              </a:effectLst>
              <a:latin typeface="Lucida Sans Typewriter" panose="020B0509030504030204" pitchFamily="49" charset="0"/>
            </a:endParaRPr>
          </a:p>
          <a:p>
            <a:pPr algn="ctr"/>
            <a:r>
              <a:rPr lang="en-US" sz="2800" b="1" dirty="0" smtClean="0">
                <a:effectLst>
                  <a:outerShdw blurRad="38100" dist="38100" dir="2700000" algn="tl">
                    <a:srgbClr val="000000">
                      <a:alpha val="43137"/>
                    </a:srgbClr>
                  </a:outerShdw>
                </a:effectLst>
                <a:latin typeface="Lucida Sans Typewriter" panose="020B0509030504030204" pitchFamily="49" charset="0"/>
              </a:rPr>
              <a:t>- 1 Corinthians 1:17 ESV</a:t>
            </a:r>
            <a:endParaRPr lang="en-US" sz="2800" b="1" dirty="0">
              <a:effectLst>
                <a:outerShdw blurRad="38100" dist="38100" dir="2700000" algn="tl">
                  <a:srgbClr val="000000">
                    <a:alpha val="43137"/>
                  </a:srgbClr>
                </a:outerShdw>
              </a:effectLst>
              <a:latin typeface="Lucida Sans Typewriter" panose="020B0509030504030204" pitchFamily="49" charset="0"/>
            </a:endParaRPr>
          </a:p>
        </p:txBody>
      </p:sp>
    </p:spTree>
    <p:extLst>
      <p:ext uri="{BB962C8B-B14F-4D97-AF65-F5344CB8AC3E}">
        <p14:creationId xmlns:p14="http://schemas.microsoft.com/office/powerpoint/2010/main" val="4037550502"/>
      </p:ext>
    </p:extLst>
  </p:cSld>
  <p:clrMapOvr>
    <a:masterClrMapping/>
  </p:clrMapOvr>
  <mc:AlternateContent xmlns:mc="http://schemas.openxmlformats.org/markup-compatibility/2006">
    <mc:Choice xmlns:p14="http://schemas.microsoft.com/office/powerpoint/2010/main" Requires="p14">
      <p:transition spd="slow" p14:dur="3000">
        <p:diamond/>
      </p:transition>
    </mc:Choice>
    <mc:Fallback>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37"/>
          <a:stretch/>
        </p:blipFill>
        <p:spPr bwMode="auto">
          <a:xfrm>
            <a:off x="-1" y="0"/>
            <a:ext cx="91505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4200" y="1524000"/>
            <a:ext cx="3066866"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June 1993</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3168046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636"/>
            <a:ext cx="9139993" cy="682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792296"/>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647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 y="685800"/>
            <a:ext cx="4572000" cy="5386090"/>
          </a:xfrm>
          <a:prstGeom prst="rect">
            <a:avLst/>
          </a:prstGeom>
        </p:spPr>
        <p:txBody>
          <a:bodyPr>
            <a:spAutoFit/>
          </a:bodyPr>
          <a:lstStyle/>
          <a:p>
            <a:pPr algn="ctr"/>
            <a:r>
              <a:rPr lang="en-US" sz="2400" b="1" i="1" u="sng" dirty="0" smtClean="0">
                <a:solidFill>
                  <a:srgbClr val="FFFF00"/>
                </a:solidFill>
                <a:latin typeface="Lucida Sans Typewriter" panose="020B0509030504030204" pitchFamily="49" charset="0"/>
              </a:rPr>
              <a:t>Galatians 6:14</a:t>
            </a:r>
          </a:p>
          <a:p>
            <a:pPr algn="ctr"/>
            <a:r>
              <a:rPr lang="en-US" sz="3200" b="1" i="1" dirty="0" smtClean="0">
                <a:solidFill>
                  <a:schemeClr val="bg1"/>
                </a:solidFill>
                <a:latin typeface="Lucida Sans Typewriter" panose="020B0509030504030204" pitchFamily="49" charset="0"/>
              </a:rPr>
              <a:t> “But far be it from me to boast except in the cross of our Lord Jesus Christ, by which the world has been crucified to me, and I to the world.”</a:t>
            </a:r>
          </a:p>
        </p:txBody>
      </p:sp>
    </p:spTree>
    <p:extLst>
      <p:ext uri="{BB962C8B-B14F-4D97-AF65-F5344CB8AC3E}">
        <p14:creationId xmlns:p14="http://schemas.microsoft.com/office/powerpoint/2010/main" val="471680546"/>
      </p:ext>
    </p:extLst>
  </p:cSld>
  <p:clrMapOvr>
    <a:masterClrMapping/>
  </p:clrMapOvr>
  <mc:AlternateContent xmlns:mc="http://schemas.openxmlformats.org/markup-compatibility/2006">
    <mc:Choice xmlns:p14="http://schemas.microsoft.com/office/powerpoint/2010/main" Requires="p14">
      <p:transition spd="slow" p14:dur="3000">
        <p:plus/>
      </p:transition>
    </mc:Choice>
    <mc:Fallback>
      <p:transition spd="slow">
        <p:plu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647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990600"/>
            <a:ext cx="4191000" cy="5324535"/>
          </a:xfrm>
          <a:prstGeom prst="rect">
            <a:avLst/>
          </a:prstGeom>
        </p:spPr>
        <p:txBody>
          <a:bodyPr wrap="square">
            <a:spAutoFit/>
          </a:bodyPr>
          <a:lstStyle/>
          <a:p>
            <a:pPr marL="457200" indent="-457200">
              <a:spcBef>
                <a:spcPts val="600"/>
              </a:spcBef>
              <a:spcAft>
                <a:spcPts val="1200"/>
              </a:spcAft>
              <a:buAutoNum type="arabicParenR"/>
            </a:pPr>
            <a:r>
              <a:rPr lang="en-US" sz="3200" b="1" i="1" dirty="0" smtClean="0">
                <a:solidFill>
                  <a:schemeClr val="bg1"/>
                </a:solidFill>
                <a:latin typeface="Lucida Sans Typewriter" panose="020B0509030504030204" pitchFamily="49" charset="0"/>
              </a:rPr>
              <a:t>Not relying         upon human wisdom.</a:t>
            </a:r>
            <a:endParaRPr lang="en-US" sz="3200" b="1" dirty="0" smtClean="0">
              <a:solidFill>
                <a:srgbClr val="FFFF00"/>
              </a:solidFill>
              <a:latin typeface="Lucida Sans Typewriter" panose="020B0509030504030204" pitchFamily="49" charset="0"/>
            </a:endParaRPr>
          </a:p>
          <a:p>
            <a:pPr marL="457200" indent="-457200">
              <a:spcAft>
                <a:spcPts val="1200"/>
              </a:spcAft>
              <a:buAutoNum type="arabicParenR"/>
            </a:pPr>
            <a:r>
              <a:rPr lang="en-US" sz="3200" b="1" i="1" dirty="0" smtClean="0">
                <a:solidFill>
                  <a:schemeClr val="bg1"/>
                </a:solidFill>
                <a:latin typeface="Lucida Sans Typewriter" panose="020B0509030504030204" pitchFamily="49" charset="0"/>
              </a:rPr>
              <a:t>Focus on Christ crucified.</a:t>
            </a:r>
          </a:p>
          <a:p>
            <a:pPr marL="457200" indent="-457200">
              <a:buAutoNum type="arabicParenR"/>
            </a:pPr>
            <a:r>
              <a:rPr lang="en-US" sz="3200" b="1" i="1" dirty="0" smtClean="0">
                <a:solidFill>
                  <a:schemeClr val="bg1"/>
                </a:solidFill>
                <a:latin typeface="Lucida Sans Typewriter" panose="020B0509030504030204" pitchFamily="49" charset="0"/>
              </a:rPr>
              <a:t>Give credit for all good things to God.</a:t>
            </a:r>
          </a:p>
          <a:p>
            <a:pPr marL="457200" indent="-457200">
              <a:buAutoNum type="arabicParenR"/>
            </a:pPr>
            <a:endParaRPr lang="en-US" sz="3200" b="1" i="1" dirty="0" smtClean="0">
              <a:solidFill>
                <a:schemeClr val="bg1"/>
              </a:solidFill>
              <a:latin typeface="Lucida Sans Typewriter" panose="020B0509030504030204" pitchFamily="49" charset="0"/>
            </a:endParaRPr>
          </a:p>
        </p:txBody>
      </p:sp>
    </p:spTree>
    <p:extLst>
      <p:ext uri="{BB962C8B-B14F-4D97-AF65-F5344CB8AC3E}">
        <p14:creationId xmlns:p14="http://schemas.microsoft.com/office/powerpoint/2010/main" val="4661218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519395"/>
      </p:ext>
    </p:extLst>
  </p:cSld>
  <p:clrMapOvr>
    <a:masterClrMapping/>
  </p:clrMapOvr>
  <mc:AlternateContent xmlns:mc="http://schemas.openxmlformats.org/markup-compatibility/2006">
    <mc:Choice xmlns:p14="http://schemas.microsoft.com/office/powerpoint/2010/main" Requires="p14">
      <p:transition spd="slow" p14:dur="30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Autofit/>
          </a:bodyPr>
          <a:lstStyle/>
          <a:p>
            <a:r>
              <a:rPr lang="en-US" sz="6000" b="1" dirty="0" smtClean="0">
                <a:latin typeface="Lucida Sans Typewriter" panose="020B0509030504030204" pitchFamily="49" charset="0"/>
              </a:rPr>
              <a:t>“Who Am I and What Am I Doing Here?”</a:t>
            </a:r>
            <a:endParaRPr lang="en-US" sz="6000" b="1" dirty="0">
              <a:latin typeface="Lucida Sans Typewriter" panose="020B0509030504030204" pitchFamily="49" charset="0"/>
            </a:endParaRPr>
          </a:p>
        </p:txBody>
      </p:sp>
      <p:sp>
        <p:nvSpPr>
          <p:cNvPr id="3" name="Subtitle 2"/>
          <p:cNvSpPr>
            <a:spLocks noGrp="1"/>
          </p:cNvSpPr>
          <p:nvPr>
            <p:ph type="subTitle" idx="1"/>
          </p:nvPr>
        </p:nvSpPr>
        <p:spPr/>
        <p:txBody>
          <a:bodyPr>
            <a:noAutofit/>
          </a:bodyPr>
          <a:lstStyle/>
          <a:p>
            <a:r>
              <a:rPr lang="en-US" sz="4400" b="1" strike="sngStrike" dirty="0" smtClean="0">
                <a:solidFill>
                  <a:srgbClr val="FF0000"/>
                </a:solidFill>
                <a:latin typeface="Lucida Sans Typewriter" panose="020B0509030504030204" pitchFamily="49" charset="0"/>
              </a:rPr>
              <a:t>June 13, 1993</a:t>
            </a:r>
          </a:p>
          <a:p>
            <a:r>
              <a:rPr lang="en-US" sz="4400" b="1" dirty="0" smtClean="0">
                <a:solidFill>
                  <a:srgbClr val="FF0000"/>
                </a:solidFill>
                <a:latin typeface="Lucida Sans Typewriter" panose="020B0509030504030204" pitchFamily="49" charset="0"/>
              </a:rPr>
              <a:t>June 14, 2015</a:t>
            </a:r>
          </a:p>
          <a:p>
            <a:r>
              <a:rPr lang="en-US" sz="4400" b="1" dirty="0" smtClean="0">
                <a:solidFill>
                  <a:srgbClr val="FF0000"/>
                </a:solidFill>
                <a:latin typeface="Lucida Sans Typewriter" panose="020B0509030504030204" pitchFamily="49" charset="0"/>
              </a:rPr>
              <a:t>Mark Mason</a:t>
            </a:r>
            <a:endParaRPr lang="en-US" sz="4400" b="1" dirty="0">
              <a:solidFill>
                <a:srgbClr val="FF0000"/>
              </a:solidFill>
              <a:latin typeface="Lucida Sans Typewriter" panose="020B0509030504030204" pitchFamily="49" charset="0"/>
            </a:endParaRPr>
          </a:p>
        </p:txBody>
      </p:sp>
    </p:spTree>
    <p:extLst>
      <p:ext uri="{BB962C8B-B14F-4D97-AF65-F5344CB8AC3E}">
        <p14:creationId xmlns:p14="http://schemas.microsoft.com/office/powerpoint/2010/main" val="1600271789"/>
      </p:ext>
    </p:extLst>
  </p:cSld>
  <p:clrMapOvr>
    <a:masterClrMapping/>
  </p:clrMapOvr>
  <mc:AlternateContent xmlns:mc="http://schemas.openxmlformats.org/markup-compatibility/2006">
    <mc:Choice xmlns:p14="http://schemas.microsoft.com/office/powerpoint/2010/main" Requires="p14">
      <p:transition spd="slow" p14:dur="30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800100"/>
            <a:ext cx="8726072"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426492"/>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45784"/>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18" y="152400"/>
            <a:ext cx="8913962"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4792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647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 y="685800"/>
            <a:ext cx="4572000" cy="4893647"/>
          </a:xfrm>
          <a:prstGeom prst="rect">
            <a:avLst/>
          </a:prstGeom>
        </p:spPr>
        <p:txBody>
          <a:bodyPr>
            <a:spAutoFit/>
          </a:bodyPr>
          <a:lstStyle/>
          <a:p>
            <a:pPr algn="ctr"/>
            <a:r>
              <a:rPr lang="en-US" sz="2400" b="1" i="1" dirty="0" smtClean="0">
                <a:solidFill>
                  <a:schemeClr val="bg1"/>
                </a:solidFill>
                <a:latin typeface="Lucida Sans Typewriter" panose="020B0509030504030204" pitchFamily="49" charset="0"/>
              </a:rPr>
              <a:t>“And I, when I came to you, brothers, did not come proclaiming to you the testimony of God with lofty speech or wisdom. </a:t>
            </a:r>
          </a:p>
          <a:p>
            <a:pPr algn="ctr"/>
            <a:r>
              <a:rPr lang="en-US" sz="2400" b="1" i="1" dirty="0" smtClean="0">
                <a:solidFill>
                  <a:schemeClr val="bg1"/>
                </a:solidFill>
                <a:latin typeface="Lucida Sans Typewriter" panose="020B0509030504030204" pitchFamily="49" charset="0"/>
              </a:rPr>
              <a:t>For I decided to know nothing among you except Jesus Christ and him crucified. </a:t>
            </a:r>
          </a:p>
          <a:p>
            <a:pPr algn="ctr"/>
            <a:r>
              <a:rPr lang="en-US" sz="2400" b="1" i="1" dirty="0" smtClean="0">
                <a:solidFill>
                  <a:schemeClr val="bg1"/>
                </a:solidFill>
                <a:latin typeface="Lucida Sans Typewriter" panose="020B0509030504030204" pitchFamily="49" charset="0"/>
              </a:rPr>
              <a:t>And I was with you in weakness and in fear and much trembling, </a:t>
            </a:r>
            <a:endParaRPr lang="en-US" sz="2400" b="1" i="1" dirty="0">
              <a:solidFill>
                <a:schemeClr val="bg1"/>
              </a:solidFill>
              <a:latin typeface="Lucida Sans Typewriter" panose="020B0509030504030204" pitchFamily="49" charset="0"/>
            </a:endParaRPr>
          </a:p>
        </p:txBody>
      </p:sp>
    </p:spTree>
    <p:extLst>
      <p:ext uri="{BB962C8B-B14F-4D97-AF65-F5344CB8AC3E}">
        <p14:creationId xmlns:p14="http://schemas.microsoft.com/office/powerpoint/2010/main" val="1199325642"/>
      </p:ext>
    </p:extLst>
  </p:cSld>
  <p:clrMapOvr>
    <a:masterClrMapping/>
  </p:clrMapOvr>
  <mc:AlternateContent xmlns:mc="http://schemas.openxmlformats.org/markup-compatibility/2006">
    <mc:Choice xmlns:p14="http://schemas.microsoft.com/office/powerpoint/2010/main" Requires="p14">
      <p:transition spd="slow" p14:dur="200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647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685800"/>
            <a:ext cx="4572000" cy="4524315"/>
          </a:xfrm>
          <a:prstGeom prst="rect">
            <a:avLst/>
          </a:prstGeom>
        </p:spPr>
        <p:txBody>
          <a:bodyPr>
            <a:spAutoFit/>
          </a:bodyPr>
          <a:lstStyle/>
          <a:p>
            <a:pPr algn="ctr"/>
            <a:r>
              <a:rPr lang="en-US" sz="2400" b="1" i="1" dirty="0" smtClean="0">
                <a:solidFill>
                  <a:schemeClr val="bg1"/>
                </a:solidFill>
                <a:latin typeface="Lucida Sans Typewriter" panose="020B0509030504030204" pitchFamily="49" charset="0"/>
              </a:rPr>
              <a:t>and my speech and my message were not in plausible words of wisdom, but in demonstration of the Spirit and of power,  so that your faith might not rest in the wisdom of men but in the power of God.”</a:t>
            </a:r>
          </a:p>
          <a:p>
            <a:pPr algn="ctr"/>
            <a:endParaRPr lang="en-US" sz="2400" b="1" i="1" dirty="0" smtClean="0">
              <a:solidFill>
                <a:schemeClr val="bg1"/>
              </a:solidFill>
              <a:latin typeface="Lucida Sans Typewriter" panose="020B0509030504030204" pitchFamily="49" charset="0"/>
            </a:endParaRPr>
          </a:p>
          <a:p>
            <a:pPr algn="ctr"/>
            <a:r>
              <a:rPr lang="en-US" sz="2400" b="1" dirty="0" smtClean="0">
                <a:solidFill>
                  <a:srgbClr val="FFFF00"/>
                </a:solidFill>
                <a:latin typeface="Lucida Sans Typewriter" panose="020B0509030504030204" pitchFamily="49" charset="0"/>
              </a:rPr>
              <a:t>1 Corinthians 2:1-5</a:t>
            </a:r>
            <a:endParaRPr lang="en-US" sz="2400" b="1" dirty="0">
              <a:solidFill>
                <a:srgbClr val="FFFF00"/>
              </a:solidFill>
              <a:latin typeface="Lucida Sans Typewriter" panose="020B0509030504030204" pitchFamily="49" charset="0"/>
            </a:endParaRPr>
          </a:p>
        </p:txBody>
      </p:sp>
    </p:spTree>
    <p:extLst>
      <p:ext uri="{BB962C8B-B14F-4D97-AF65-F5344CB8AC3E}">
        <p14:creationId xmlns:p14="http://schemas.microsoft.com/office/powerpoint/2010/main" val="237335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647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990600"/>
            <a:ext cx="4572000" cy="5570756"/>
          </a:xfrm>
          <a:prstGeom prst="rect">
            <a:avLst/>
          </a:prstGeom>
        </p:spPr>
        <p:txBody>
          <a:bodyPr>
            <a:spAutoFit/>
          </a:bodyPr>
          <a:lstStyle/>
          <a:p>
            <a:pPr marL="457200" indent="-457200" algn="ctr">
              <a:spcBef>
                <a:spcPts val="600"/>
              </a:spcBef>
              <a:spcAft>
                <a:spcPts val="1200"/>
              </a:spcAft>
              <a:buAutoNum type="arabicParenR"/>
            </a:pPr>
            <a:r>
              <a:rPr lang="en-US" sz="2800" b="1" i="1" dirty="0" smtClean="0">
                <a:solidFill>
                  <a:schemeClr val="bg1"/>
                </a:solidFill>
                <a:latin typeface="Lucida Sans Typewriter" panose="020B0509030504030204" pitchFamily="49" charset="0"/>
              </a:rPr>
              <a:t>He denies relying upon human wisdom in his ministry.</a:t>
            </a:r>
            <a:endParaRPr lang="en-US" sz="2800" b="1" dirty="0" smtClean="0">
              <a:solidFill>
                <a:srgbClr val="FFFF00"/>
              </a:solidFill>
              <a:latin typeface="Lucida Sans Typewriter" panose="020B0509030504030204" pitchFamily="49" charset="0"/>
            </a:endParaRPr>
          </a:p>
          <a:p>
            <a:pPr marL="457200" indent="-457200" algn="ctr">
              <a:spcAft>
                <a:spcPts val="1200"/>
              </a:spcAft>
              <a:buAutoNum type="arabicParenR"/>
            </a:pPr>
            <a:r>
              <a:rPr lang="en-US" sz="2800" b="1" i="1" dirty="0" smtClean="0">
                <a:solidFill>
                  <a:schemeClr val="bg1"/>
                </a:solidFill>
                <a:latin typeface="Lucida Sans Typewriter" panose="020B0509030504030204" pitchFamily="49" charset="0"/>
              </a:rPr>
              <a:t>He sets forth his main message to them: Christ crucified.</a:t>
            </a:r>
          </a:p>
          <a:p>
            <a:pPr marL="457200" indent="-457200" algn="ctr">
              <a:buAutoNum type="arabicParenR"/>
            </a:pPr>
            <a:r>
              <a:rPr lang="en-US" sz="2800" b="1" i="1" dirty="0" smtClean="0">
                <a:solidFill>
                  <a:schemeClr val="bg1"/>
                </a:solidFill>
                <a:latin typeface="Lucida Sans Typewriter" panose="020B0509030504030204" pitchFamily="49" charset="0"/>
              </a:rPr>
              <a:t>He attributes any success to the power of the spirit of God.</a:t>
            </a:r>
          </a:p>
          <a:p>
            <a:pPr marL="457200" indent="-457200" algn="ctr">
              <a:buAutoNum type="arabicParenR"/>
            </a:pPr>
            <a:endParaRPr lang="en-US" sz="2800" b="1" i="1" dirty="0" smtClean="0">
              <a:solidFill>
                <a:schemeClr val="bg1"/>
              </a:solidFill>
              <a:latin typeface="Lucida Sans Typewriter" panose="020B0509030504030204" pitchFamily="49" charset="0"/>
            </a:endParaRPr>
          </a:p>
        </p:txBody>
      </p:sp>
    </p:spTree>
    <p:extLst>
      <p:ext uri="{BB962C8B-B14F-4D97-AF65-F5344CB8AC3E}">
        <p14:creationId xmlns:p14="http://schemas.microsoft.com/office/powerpoint/2010/main" val="12022183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310</Words>
  <Application>Microsoft Office PowerPoint</Application>
  <PresentationFormat>On-screen Show (4:3)</PresentationFormat>
  <Paragraphs>32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“Who Am I and What Am I Doing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Eckhart</dc:creator>
  <cp:lastModifiedBy>John Eckhart</cp:lastModifiedBy>
  <cp:revision>17</cp:revision>
  <dcterms:created xsi:type="dcterms:W3CDTF">2015-06-13T21:20:00Z</dcterms:created>
  <dcterms:modified xsi:type="dcterms:W3CDTF">2015-06-14T02:20:40Z</dcterms:modified>
</cp:coreProperties>
</file>